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sldIdLst>
    <p:sldId id="274" r:id="rId2"/>
    <p:sldId id="293" r:id="rId3"/>
    <p:sldId id="269" r:id="rId4"/>
    <p:sldId id="294" r:id="rId5"/>
    <p:sldId id="296" r:id="rId6"/>
    <p:sldId id="295" r:id="rId7"/>
    <p:sldId id="308" r:id="rId8"/>
    <p:sldId id="297" r:id="rId9"/>
    <p:sldId id="298" r:id="rId10"/>
    <p:sldId id="299" r:id="rId11"/>
    <p:sldId id="282" r:id="rId12"/>
    <p:sldId id="303" r:id="rId13"/>
    <p:sldId id="304" r:id="rId14"/>
    <p:sldId id="300" r:id="rId15"/>
    <p:sldId id="301" r:id="rId16"/>
    <p:sldId id="302" r:id="rId17"/>
    <p:sldId id="283" r:id="rId18"/>
    <p:sldId id="305" r:id="rId19"/>
    <p:sldId id="306" r:id="rId20"/>
    <p:sldId id="307" r:id="rId21"/>
    <p:sldId id="284" r:id="rId22"/>
    <p:sldId id="288" r:id="rId23"/>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69" autoAdjust="0"/>
    <p:restoredTop sz="94660"/>
  </p:normalViewPr>
  <p:slideViewPr>
    <p:cSldViewPr>
      <p:cViewPr varScale="1">
        <p:scale>
          <a:sx n="52" d="100"/>
          <a:sy n="52" d="100"/>
        </p:scale>
        <p:origin x="1027"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CE6633-5DCA-47CF-B7EC-F53C2180DBC3}" type="datetimeFigureOut">
              <a:rPr lang="en-US" smtClean="0"/>
              <a:pPr/>
              <a:t>12/26/21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B016D4-9C2A-48B6-AA98-32E0AFC39ED4}"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E6633-5DCA-47CF-B7EC-F53C2180DBC3}" type="datetimeFigureOut">
              <a:rPr lang="en-US" smtClean="0"/>
              <a:pPr/>
              <a:t>12/26/21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016D4-9C2A-48B6-AA98-32E0AFC39ED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11" name="Picture Placeholder 10" descr="songhuong3_1401159183.jpg"/>
          <p:cNvPicPr>
            <a:picLocks noGrp="1" noChangeAspect="1"/>
          </p:cNvPicPr>
          <p:nvPr>
            <p:ph type="pic" idx="1"/>
          </p:nvPr>
        </p:nvPicPr>
        <p:blipFill>
          <a:blip r:embed="rId2"/>
          <a:srcRect l="5211" r="5211"/>
          <a:stretch>
            <a:fillRect/>
          </a:stretch>
        </p:blipFill>
        <p:spPr>
          <a:xfrm>
            <a:off x="0" y="0"/>
            <a:ext cx="9144000" cy="6857999"/>
          </a:xfrm>
        </p:spPr>
      </p:pic>
      <p:sp>
        <p:nvSpPr>
          <p:cNvPr id="12" name="TextBox 11"/>
          <p:cNvSpPr txBox="1"/>
          <p:nvPr/>
        </p:nvSpPr>
        <p:spPr>
          <a:xfrm>
            <a:off x="914400" y="864010"/>
            <a:ext cx="6781800" cy="3048000"/>
          </a:xfrm>
          <a:prstGeom prst="rect">
            <a:avLst/>
          </a:prstGeom>
          <a:noFill/>
        </p:spPr>
        <p:txBody>
          <a:bodyPr wrap="square" rtlCol="0">
            <a:prstTxWarp prst="textChevro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Ai đã đặt tên cho dòng sông?</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5" name="TextBox 14"/>
          <p:cNvSpPr txBox="1"/>
          <p:nvPr/>
        </p:nvSpPr>
        <p:spPr>
          <a:xfrm>
            <a:off x="3810000" y="3657600"/>
            <a:ext cx="5333999"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vi-VN" sz="4000" dirty="0">
                <a:latin typeface="+mj-lt"/>
              </a:rPr>
              <a:t>Hoàng Phủ Ngọc Tường</a:t>
            </a:r>
            <a:endParaRPr lang="en-US" sz="40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p:nvSpPr>
        <p:spPr>
          <a:xfrm>
            <a:off x="1524000" y="88854"/>
            <a:ext cx="5491889" cy="906851"/>
          </a:xfrm>
          <a:prstGeom prst="rect">
            <a:avLst/>
          </a:prstGeom>
          <a:solidFill>
            <a:schemeClr val="bg1">
              <a:lumMod val="95000"/>
              <a:alpha val="66000"/>
            </a:schemeClr>
          </a:solidFill>
        </p:spPr>
        <p:txBody>
          <a:bodyPr wrap="none">
            <a:spAutoFit/>
          </a:bodyPr>
          <a:lstStyle/>
          <a:p>
            <a:pPr marL="457200" indent="-457200" algn="ctr">
              <a:lnSpc>
                <a:spcPct val="170000"/>
              </a:lnSpc>
            </a:pPr>
            <a:r>
              <a:rPr lang="en-US" sz="3600" b="1">
                <a:solidFill>
                  <a:srgbClr val="FF0000"/>
                </a:solidFill>
                <a:latin typeface="Times New Roman" pitchFamily="18" charset="0"/>
                <a:cs typeface="Times New Roman" pitchFamily="18" charset="0"/>
              </a:rPr>
              <a:t>1. Thủy trình Hương giang</a:t>
            </a:r>
          </a:p>
        </p:txBody>
      </p:sp>
      <p:grpSp>
        <p:nvGrpSpPr>
          <p:cNvPr id="14" name="Group 13"/>
          <p:cNvGrpSpPr/>
          <p:nvPr/>
        </p:nvGrpSpPr>
        <p:grpSpPr>
          <a:xfrm>
            <a:off x="355600" y="1265238"/>
            <a:ext cx="1889125" cy="4983162"/>
            <a:chOff x="355600" y="1265238"/>
            <a:chExt cx="1889125" cy="4983162"/>
          </a:xfrm>
        </p:grpSpPr>
        <p:grpSp>
          <p:nvGrpSpPr>
            <p:cNvPr id="3" name="Group 11"/>
            <p:cNvGrpSpPr>
              <a:grpSpLocks/>
            </p:cNvGrpSpPr>
            <p:nvPr/>
          </p:nvGrpSpPr>
          <p:grpSpPr bwMode="auto">
            <a:xfrm>
              <a:off x="355600" y="1265238"/>
              <a:ext cx="1889125" cy="4983162"/>
              <a:chOff x="3762" y="1166"/>
              <a:chExt cx="1370" cy="2355"/>
            </a:xfrm>
            <a:solidFill>
              <a:schemeClr val="accent6">
                <a:lumMod val="75000"/>
              </a:schemeClr>
            </a:solidFill>
          </p:grpSpPr>
          <p:sp>
            <p:nvSpPr>
              <p:cNvPr id="4" name="AutoShape 12"/>
              <p:cNvSpPr>
                <a:spLocks noChangeArrowheads="1"/>
              </p:cNvSpPr>
              <p:nvPr/>
            </p:nvSpPr>
            <p:spPr bwMode="gray">
              <a:xfrm>
                <a:off x="3762" y="1166"/>
                <a:ext cx="1370" cy="2355"/>
              </a:xfrm>
              <a:prstGeom prst="roundRect">
                <a:avLst>
                  <a:gd name="adj" fmla="val 4806"/>
                </a:avLst>
              </a:prstGeom>
              <a:grpFill/>
              <a:ln w="9525">
                <a:noFill/>
                <a:round/>
                <a:headEnd/>
                <a:tailEnd/>
              </a:ln>
              <a:effectLst/>
              <a:scene3d>
                <a:camera prst="legacyPerspectiveRight"/>
                <a:lightRig rig="legacyFlat3" dir="r"/>
              </a:scene3d>
              <a:sp3d extrusionH="887400" prstMaterial="legacyPlastic">
                <a:bevelT w="13500" h="13500" prst="angle"/>
                <a:bevelB w="13500" h="13500" prst="angle"/>
                <a:extrusionClr>
                  <a:schemeClr val="accent6">
                    <a:lumMod val="75000"/>
                  </a:schemeClr>
                </a:extrusionClr>
              </a:sp3d>
            </p:spPr>
            <p:txBody>
              <a:bodyPr wrap="none" anchor="ctr">
                <a:flatTx/>
              </a:bodyPr>
              <a:lstStyle/>
              <a:p>
                <a:pPr eaLnBrk="1" hangingPunct="1">
                  <a:defRPr/>
                </a:pPr>
                <a:endParaRPr lang="en-US">
                  <a:latin typeface="Arial" charset="0"/>
                  <a:cs typeface="Arial" charset="0"/>
                </a:endParaRPr>
              </a:p>
            </p:txBody>
          </p:sp>
          <p:sp>
            <p:nvSpPr>
              <p:cNvPr id="5" name="Line 13"/>
              <p:cNvSpPr>
                <a:spLocks noChangeShapeType="1"/>
              </p:cNvSpPr>
              <p:nvPr/>
            </p:nvSpPr>
            <p:spPr bwMode="gray">
              <a:xfrm>
                <a:off x="3829" y="1176"/>
                <a:ext cx="1246" cy="0"/>
              </a:xfrm>
              <a:prstGeom prst="line">
                <a:avLst/>
              </a:prstGeom>
              <a:grpFill/>
              <a:ln w="9525">
                <a:solidFill>
                  <a:srgbClr val="F8F8F8">
                    <a:alpha val="25000"/>
                  </a:srgbClr>
                </a:solidFill>
                <a:round/>
                <a:headEnd/>
                <a:tailEnd/>
              </a:ln>
              <a:effectLst/>
              <a:scene3d>
                <a:camera prst="orthographicFront"/>
                <a:lightRig rig="threePt" dir="t"/>
              </a:scene3d>
              <a:sp3d extrusionH="76200">
                <a:extrusionClr>
                  <a:schemeClr val="accent6">
                    <a:lumMod val="75000"/>
                  </a:schemeClr>
                </a:extrusionClr>
              </a:sp3d>
            </p:spPr>
            <p:txBody>
              <a:bodyPr/>
              <a:lstStyle/>
              <a:p>
                <a:pPr eaLnBrk="1" hangingPunct="1">
                  <a:defRPr/>
                </a:pPr>
                <a:endParaRPr lang="en-US">
                  <a:latin typeface="Arial" charset="0"/>
                  <a:cs typeface="Arial" charset="0"/>
                </a:endParaRPr>
              </a:p>
            </p:txBody>
          </p:sp>
          <p:sp>
            <p:nvSpPr>
              <p:cNvPr id="6" name="Freeform 14"/>
              <p:cNvSpPr>
                <a:spLocks/>
              </p:cNvSpPr>
              <p:nvPr/>
            </p:nvSpPr>
            <p:spPr bwMode="gray">
              <a:xfrm flipV="1">
                <a:off x="3772" y="3487"/>
                <a:ext cx="1353" cy="30"/>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grpFill/>
              <a:ln w="9525">
                <a:solidFill>
                  <a:srgbClr val="FFFFFF">
                    <a:alpha val="20000"/>
                  </a:srgbClr>
                </a:solidFill>
                <a:round/>
                <a:headEnd/>
                <a:tailEnd/>
              </a:ln>
              <a:effectLst/>
              <a:scene3d>
                <a:camera prst="orthographicFront"/>
                <a:lightRig rig="threePt" dir="t"/>
              </a:scene3d>
              <a:sp3d extrusionH="76200">
                <a:extrusionClr>
                  <a:schemeClr val="accent6">
                    <a:lumMod val="75000"/>
                  </a:schemeClr>
                </a:extrusionClr>
              </a:sp3d>
            </p:spPr>
            <p:txBody>
              <a:bodyPr/>
              <a:lstStyle/>
              <a:p>
                <a:pPr eaLnBrk="1" hangingPunct="1">
                  <a:defRPr/>
                </a:pPr>
                <a:endParaRPr lang="en-US">
                  <a:latin typeface="Arial" charset="0"/>
                  <a:cs typeface="Arial" charset="0"/>
                </a:endParaRPr>
              </a:p>
            </p:txBody>
          </p:sp>
          <p:sp>
            <p:nvSpPr>
              <p:cNvPr id="7" name="Freeform 15"/>
              <p:cNvSpPr>
                <a:spLocks/>
              </p:cNvSpPr>
              <p:nvPr/>
            </p:nvSpPr>
            <p:spPr bwMode="gray">
              <a:xfrm>
                <a:off x="3779" y="1169"/>
                <a:ext cx="1336" cy="23"/>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grpFill/>
              <a:ln w="9525">
                <a:solidFill>
                  <a:srgbClr val="F8F8F8">
                    <a:alpha val="39999"/>
                  </a:srgbClr>
                </a:solidFill>
                <a:round/>
                <a:headEnd/>
                <a:tailEnd/>
              </a:ln>
              <a:effectLst/>
              <a:scene3d>
                <a:camera prst="orthographicFront"/>
                <a:lightRig rig="threePt" dir="t"/>
              </a:scene3d>
              <a:sp3d extrusionH="76200">
                <a:extrusionClr>
                  <a:schemeClr val="accent6">
                    <a:lumMod val="75000"/>
                  </a:schemeClr>
                </a:extrusionClr>
              </a:sp3d>
            </p:spPr>
            <p:txBody>
              <a:bodyPr/>
              <a:lstStyle/>
              <a:p>
                <a:pPr eaLnBrk="1" hangingPunct="1">
                  <a:defRPr/>
                </a:pPr>
                <a:endParaRPr lang="en-US">
                  <a:latin typeface="Arial" charset="0"/>
                  <a:cs typeface="Arial" charset="0"/>
                </a:endParaRPr>
              </a:p>
            </p:txBody>
          </p:sp>
        </p:grpSp>
        <p:sp>
          <p:nvSpPr>
            <p:cNvPr id="13" name="Text Box 4"/>
            <p:cNvSpPr txBox="1">
              <a:spLocks noChangeArrowheads="1"/>
            </p:cNvSpPr>
            <p:nvPr/>
          </p:nvSpPr>
          <p:spPr bwMode="gray">
            <a:xfrm>
              <a:off x="381000" y="1828800"/>
              <a:ext cx="17414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800" b="1">
                  <a:solidFill>
                    <a:srgbClr val="F8F8F8"/>
                  </a:solidFill>
                  <a:latin typeface="Times New Roman" panose="02020603050405020304" pitchFamily="18" charset="0"/>
                  <a:cs typeface="Times New Roman" panose="02020603050405020304" pitchFamily="18" charset="0"/>
                </a:rPr>
                <a:t>b.  Sông Hương chảy về đồng bằng và ngoại vi thành phố Huế</a:t>
              </a:r>
            </a:p>
          </p:txBody>
        </p:sp>
      </p:grpSp>
      <p:sp>
        <p:nvSpPr>
          <p:cNvPr id="15" name="Rounded Rectangle 14"/>
          <p:cNvSpPr/>
          <p:nvPr/>
        </p:nvSpPr>
        <p:spPr>
          <a:xfrm>
            <a:off x="2372162" y="1342377"/>
            <a:ext cx="6543235" cy="1219200"/>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buNone/>
            </a:pPr>
            <a:r>
              <a:rPr lang="en-US" sz="2800" b="1">
                <a:latin typeface="Times New Roman" panose="02020603050405020304" pitchFamily="18" charset="0"/>
                <a:cs typeface="Times New Roman" panose="02020603050405020304" pitchFamily="18" charset="0"/>
              </a:rPr>
              <a:t>Cô gái đẹp nằm </a:t>
            </a:r>
            <a:r>
              <a:rPr lang="vi-VN" sz="2800" b="1">
                <a:latin typeface="Times New Roman" panose="02020603050405020304" pitchFamily="18" charset="0"/>
                <a:cs typeface="Times New Roman" panose="02020603050405020304" pitchFamily="18" charset="0"/>
              </a:rPr>
              <a:t>ngủ mơ màng giữa cánh đồng</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Châu Hóa đầy hoang dại</a:t>
            </a:r>
            <a:endParaRPr lang="en-US" sz="2800" b="1">
              <a:latin typeface="Times New Roman" pitchFamily="18" charset="0"/>
              <a:cs typeface="Times New Roman" pitchFamily="18" charset="0"/>
            </a:endParaRPr>
          </a:p>
        </p:txBody>
      </p:sp>
      <p:sp>
        <p:nvSpPr>
          <p:cNvPr id="16" name="Rounded Rectangle 15"/>
          <p:cNvSpPr/>
          <p:nvPr/>
        </p:nvSpPr>
        <p:spPr>
          <a:xfrm>
            <a:off x="2372163" y="2988914"/>
            <a:ext cx="6543235" cy="1583086"/>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buNone/>
            </a:pPr>
            <a:r>
              <a:rPr lang="en-US" sz="2800" b="1"/>
              <a:t>C</a:t>
            </a:r>
            <a:r>
              <a:rPr lang="vi-VN" sz="2800" b="1">
                <a:latin typeface="+mj-lt"/>
              </a:rPr>
              <a:t>huyển dòng liên tục, rồi vòng giữa khúc</a:t>
            </a:r>
            <a:r>
              <a:rPr lang="en-US" sz="2800" b="1">
                <a:latin typeface="+mj-lt"/>
              </a:rPr>
              <a:t> </a:t>
            </a:r>
            <a:r>
              <a:rPr lang="vi-VN" sz="2800" b="1">
                <a:latin typeface="+mj-lt"/>
              </a:rPr>
              <a:t>quanh đột ngột, uốn mình theo những đường cong thật mềm</a:t>
            </a:r>
            <a:endParaRPr lang="en-US" sz="2800" b="1">
              <a:latin typeface="+mj-lt"/>
              <a:cs typeface="Times New Roman" pitchFamily="18" charset="0"/>
            </a:endParaRPr>
          </a:p>
        </p:txBody>
      </p:sp>
      <p:sp>
        <p:nvSpPr>
          <p:cNvPr id="17" name="Rounded Rectangle 16"/>
          <p:cNvSpPr/>
          <p:nvPr/>
        </p:nvSpPr>
        <p:spPr>
          <a:xfrm>
            <a:off x="2372162" y="4955084"/>
            <a:ext cx="6543235" cy="1284852"/>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r>
              <a:rPr lang="vi-VN" sz="2800" b="1">
                <a:latin typeface="Times New Roman" panose="02020603050405020304" pitchFamily="18" charset="0"/>
                <a:cs typeface="Times New Roman" panose="02020603050405020304" pitchFamily="18" charset="0"/>
              </a:rPr>
              <a:t>Sông Hương </a:t>
            </a:r>
            <a:r>
              <a:rPr lang="en-US" sz="2800" b="1">
                <a:latin typeface="Times New Roman" panose="02020603050405020304" pitchFamily="18" charset="0"/>
                <a:cs typeface="Times New Roman" panose="02020603050405020304" pitchFamily="18" charset="0"/>
              </a:rPr>
              <a:t>phản quang</a:t>
            </a:r>
            <a:r>
              <a:rPr lang="vi-VN" sz="2800" b="1">
                <a:latin typeface="Times New Roman" panose="02020603050405020304" pitchFamily="18" charset="0"/>
                <a:cs typeface="Times New Roman" panose="02020603050405020304" pitchFamily="18" charset="0"/>
              </a:rPr>
              <a:t> trên nền trời “sớm xanh, trưa vàng, chiều tím”</a:t>
            </a:r>
          </a:p>
        </p:txBody>
      </p:sp>
    </p:spTree>
    <p:extLst>
      <p:ext uri="{BB962C8B-B14F-4D97-AF65-F5344CB8AC3E}">
        <p14:creationId xmlns:p14="http://schemas.microsoft.com/office/powerpoint/2010/main" val="138530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onghuong3_1401159183.jpg"/>
          <p:cNvPicPr>
            <a:picLocks noChangeAspect="1"/>
          </p:cNvPicPr>
          <p:nvPr/>
        </p:nvPicPr>
        <p:blipFill>
          <a:blip r:embed="rId2"/>
          <a:stretch>
            <a:fillRect/>
          </a:stretch>
        </p:blipFill>
        <p:spPr>
          <a:xfrm>
            <a:off x="152400" y="0"/>
            <a:ext cx="8890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i-van-hay-binh-giang-ve-ve-dep-cua-song-huong-hinh-anh-2 (1).jpg"/>
          <p:cNvPicPr>
            <a:picLocks noChangeAspect="1"/>
          </p:cNvPicPr>
          <p:nvPr/>
        </p:nvPicPr>
        <p:blipFill>
          <a:blip r:embed="rId2"/>
          <a:stretch>
            <a:fillRect/>
          </a:stretch>
        </p:blipFill>
        <p:spPr>
          <a:xfrm>
            <a:off x="228600" y="152400"/>
            <a:ext cx="8771860" cy="6477000"/>
          </a:xfrm>
          <a:prstGeom prst="rect">
            <a:avLst/>
          </a:prstGeom>
        </p:spPr>
      </p:pic>
    </p:spTree>
    <p:extLst>
      <p:ext uri="{BB962C8B-B14F-4D97-AF65-F5344CB8AC3E}">
        <p14:creationId xmlns:p14="http://schemas.microsoft.com/office/powerpoint/2010/main" val="4112943232"/>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Hue-ancient-capital-of-vietnam.jpg"/>
          <p:cNvPicPr>
            <a:picLocks noGrp="1" noChangeAspect="1"/>
          </p:cNvPicPr>
          <p:nvPr>
            <p:ph idx="1"/>
          </p:nvPr>
        </p:nvPicPr>
        <p:blipFill>
          <a:blip r:embed="rId2"/>
          <a:stretch>
            <a:fillRect/>
          </a:stretch>
        </p:blipFill>
        <p:spPr>
          <a:xfrm>
            <a:off x="304800" y="228600"/>
            <a:ext cx="8305800" cy="6324600"/>
          </a:xfrm>
        </p:spPr>
      </p:pic>
    </p:spTree>
    <p:extLst>
      <p:ext uri="{BB962C8B-B14F-4D97-AF65-F5344CB8AC3E}">
        <p14:creationId xmlns:p14="http://schemas.microsoft.com/office/powerpoint/2010/main" val="2974694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55600" y="1265238"/>
            <a:ext cx="1889125" cy="4983162"/>
            <a:chOff x="355600" y="1265238"/>
            <a:chExt cx="1889125" cy="4983162"/>
          </a:xfrm>
        </p:grpSpPr>
        <p:grpSp>
          <p:nvGrpSpPr>
            <p:cNvPr id="4" name="Group 11"/>
            <p:cNvGrpSpPr>
              <a:grpSpLocks/>
            </p:cNvGrpSpPr>
            <p:nvPr/>
          </p:nvGrpSpPr>
          <p:grpSpPr bwMode="auto">
            <a:xfrm>
              <a:off x="355600" y="1265238"/>
              <a:ext cx="1889125" cy="4983162"/>
              <a:chOff x="3762" y="1166"/>
              <a:chExt cx="1370" cy="2355"/>
            </a:xfrm>
            <a:solidFill>
              <a:schemeClr val="accent6">
                <a:lumMod val="75000"/>
              </a:schemeClr>
            </a:solidFill>
          </p:grpSpPr>
          <p:sp>
            <p:nvSpPr>
              <p:cNvPr id="6" name="AutoShape 12"/>
              <p:cNvSpPr>
                <a:spLocks noChangeArrowheads="1"/>
              </p:cNvSpPr>
              <p:nvPr/>
            </p:nvSpPr>
            <p:spPr bwMode="gray">
              <a:xfrm>
                <a:off x="3762" y="1166"/>
                <a:ext cx="1370" cy="2355"/>
              </a:xfrm>
              <a:prstGeom prst="roundRect">
                <a:avLst>
                  <a:gd name="adj" fmla="val 4806"/>
                </a:avLst>
              </a:prstGeom>
              <a:grpFill/>
              <a:ln w="9525">
                <a:noFill/>
                <a:round/>
                <a:headEnd/>
                <a:tailEnd/>
              </a:ln>
              <a:effectLst/>
              <a:scene3d>
                <a:camera prst="legacyPerspectiveRight"/>
                <a:lightRig rig="legacyFlat3" dir="r"/>
              </a:scene3d>
              <a:sp3d extrusionH="887400" prstMaterial="legacyPlastic">
                <a:bevelT w="13500" h="13500" prst="angle"/>
                <a:bevelB w="13500" h="13500" prst="angle"/>
                <a:extrusionClr>
                  <a:schemeClr val="accent6">
                    <a:lumMod val="75000"/>
                  </a:schemeClr>
                </a:extrusionClr>
              </a:sp3d>
            </p:spPr>
            <p:txBody>
              <a:bodyPr wrap="none" anchor="ctr">
                <a:flatTx/>
              </a:bodyPr>
              <a:lstStyle/>
              <a:p>
                <a:pPr eaLnBrk="1" hangingPunct="1">
                  <a:defRPr/>
                </a:pPr>
                <a:endParaRPr lang="en-US">
                  <a:latin typeface="Arial" charset="0"/>
                  <a:cs typeface="Arial" charset="0"/>
                </a:endParaRPr>
              </a:p>
            </p:txBody>
          </p:sp>
          <p:sp>
            <p:nvSpPr>
              <p:cNvPr id="7" name="Line 13"/>
              <p:cNvSpPr>
                <a:spLocks noChangeShapeType="1"/>
              </p:cNvSpPr>
              <p:nvPr/>
            </p:nvSpPr>
            <p:spPr bwMode="gray">
              <a:xfrm>
                <a:off x="3829" y="1176"/>
                <a:ext cx="1246" cy="0"/>
              </a:xfrm>
              <a:prstGeom prst="line">
                <a:avLst/>
              </a:prstGeom>
              <a:grpFill/>
              <a:ln w="9525">
                <a:solidFill>
                  <a:srgbClr val="F8F8F8">
                    <a:alpha val="25000"/>
                  </a:srgbClr>
                </a:solidFill>
                <a:round/>
                <a:headEnd/>
                <a:tailEnd/>
              </a:ln>
              <a:effectLst/>
              <a:scene3d>
                <a:camera prst="orthographicFront"/>
                <a:lightRig rig="threePt" dir="t"/>
              </a:scene3d>
              <a:sp3d extrusionH="76200">
                <a:extrusionClr>
                  <a:schemeClr val="accent6">
                    <a:lumMod val="75000"/>
                  </a:schemeClr>
                </a:extrusionClr>
              </a:sp3d>
            </p:spPr>
            <p:txBody>
              <a:bodyPr/>
              <a:lstStyle/>
              <a:p>
                <a:pPr eaLnBrk="1" hangingPunct="1">
                  <a:defRPr/>
                </a:pPr>
                <a:endParaRPr lang="en-US">
                  <a:latin typeface="Arial" charset="0"/>
                  <a:cs typeface="Arial" charset="0"/>
                </a:endParaRPr>
              </a:p>
            </p:txBody>
          </p:sp>
          <p:sp>
            <p:nvSpPr>
              <p:cNvPr id="8" name="Freeform 14"/>
              <p:cNvSpPr>
                <a:spLocks/>
              </p:cNvSpPr>
              <p:nvPr/>
            </p:nvSpPr>
            <p:spPr bwMode="gray">
              <a:xfrm flipV="1">
                <a:off x="3772" y="3487"/>
                <a:ext cx="1353" cy="30"/>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grpFill/>
              <a:ln w="9525">
                <a:solidFill>
                  <a:srgbClr val="FFFFFF">
                    <a:alpha val="20000"/>
                  </a:srgbClr>
                </a:solidFill>
                <a:round/>
                <a:headEnd/>
                <a:tailEnd/>
              </a:ln>
              <a:effectLst/>
              <a:scene3d>
                <a:camera prst="orthographicFront"/>
                <a:lightRig rig="threePt" dir="t"/>
              </a:scene3d>
              <a:sp3d extrusionH="76200">
                <a:extrusionClr>
                  <a:schemeClr val="accent6">
                    <a:lumMod val="75000"/>
                  </a:schemeClr>
                </a:extrusionClr>
              </a:sp3d>
            </p:spPr>
            <p:txBody>
              <a:bodyPr/>
              <a:lstStyle/>
              <a:p>
                <a:pPr eaLnBrk="1" hangingPunct="1">
                  <a:defRPr/>
                </a:pPr>
                <a:endParaRPr lang="en-US">
                  <a:latin typeface="Arial" charset="0"/>
                  <a:cs typeface="Arial" charset="0"/>
                </a:endParaRPr>
              </a:p>
            </p:txBody>
          </p:sp>
          <p:sp>
            <p:nvSpPr>
              <p:cNvPr id="9" name="Freeform 15"/>
              <p:cNvSpPr>
                <a:spLocks/>
              </p:cNvSpPr>
              <p:nvPr/>
            </p:nvSpPr>
            <p:spPr bwMode="gray">
              <a:xfrm>
                <a:off x="3779" y="1169"/>
                <a:ext cx="1336" cy="23"/>
              </a:xfrm>
              <a:custGeom>
                <a:avLst/>
                <a:gdLst/>
                <a:ahLst/>
                <a:cxnLst>
                  <a:cxn ang="0">
                    <a:pos x="0" y="19"/>
                  </a:cxn>
                  <a:cxn ang="0">
                    <a:pos x="72" y="0"/>
                  </a:cxn>
                  <a:cxn ang="0">
                    <a:pos x="1249" y="0"/>
                  </a:cxn>
                  <a:cxn ang="0">
                    <a:pos x="1318" y="19"/>
                  </a:cxn>
                </a:cxnLst>
                <a:rect l="0" t="0" r="r" b="b"/>
                <a:pathLst>
                  <a:path w="1318" h="19">
                    <a:moveTo>
                      <a:pt x="0" y="19"/>
                    </a:moveTo>
                    <a:cubicBezTo>
                      <a:pt x="12" y="16"/>
                      <a:pt x="12" y="1"/>
                      <a:pt x="72" y="0"/>
                    </a:cubicBezTo>
                    <a:lnTo>
                      <a:pt x="1249" y="0"/>
                    </a:lnTo>
                    <a:cubicBezTo>
                      <a:pt x="1305" y="1"/>
                      <a:pt x="1304" y="15"/>
                      <a:pt x="1318" y="19"/>
                    </a:cubicBezTo>
                  </a:path>
                </a:pathLst>
              </a:custGeom>
              <a:grpFill/>
              <a:ln w="9525">
                <a:solidFill>
                  <a:srgbClr val="F8F8F8">
                    <a:alpha val="39999"/>
                  </a:srgbClr>
                </a:solidFill>
                <a:round/>
                <a:headEnd/>
                <a:tailEnd/>
              </a:ln>
              <a:effectLst/>
              <a:scene3d>
                <a:camera prst="orthographicFront"/>
                <a:lightRig rig="threePt" dir="t"/>
              </a:scene3d>
              <a:sp3d extrusionH="76200">
                <a:extrusionClr>
                  <a:schemeClr val="accent6">
                    <a:lumMod val="75000"/>
                  </a:schemeClr>
                </a:extrusionClr>
              </a:sp3d>
            </p:spPr>
            <p:txBody>
              <a:bodyPr/>
              <a:lstStyle/>
              <a:p>
                <a:pPr eaLnBrk="1" hangingPunct="1">
                  <a:defRPr/>
                </a:pPr>
                <a:endParaRPr lang="en-US">
                  <a:latin typeface="Arial" charset="0"/>
                  <a:cs typeface="Arial" charset="0"/>
                </a:endParaRPr>
              </a:p>
            </p:txBody>
          </p:sp>
        </p:grpSp>
        <p:sp>
          <p:nvSpPr>
            <p:cNvPr id="5" name="Text Box 4"/>
            <p:cNvSpPr txBox="1">
              <a:spLocks noChangeArrowheads="1"/>
            </p:cNvSpPr>
            <p:nvPr/>
          </p:nvSpPr>
          <p:spPr bwMode="gray">
            <a:xfrm>
              <a:off x="381000" y="1828800"/>
              <a:ext cx="17414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800" b="1">
                  <a:solidFill>
                    <a:srgbClr val="F8F8F8"/>
                  </a:solidFill>
                  <a:latin typeface="Times New Roman" panose="02020603050405020304" pitchFamily="18" charset="0"/>
                  <a:cs typeface="Times New Roman" panose="02020603050405020304" pitchFamily="18" charset="0"/>
                </a:rPr>
                <a:t>b.  Sông Hương chảy về đồng bằng và ngoại vi thành phố Huế</a:t>
              </a:r>
            </a:p>
          </p:txBody>
        </p:sp>
      </p:grpSp>
      <p:sp>
        <p:nvSpPr>
          <p:cNvPr id="10" name="TextBox 9"/>
          <p:cNvSpPr txBox="1"/>
          <p:nvPr/>
        </p:nvSpPr>
        <p:spPr>
          <a:xfrm>
            <a:off x="2590800" y="1582578"/>
            <a:ext cx="6172200" cy="4031873"/>
          </a:xfrm>
          <a:prstGeom prst="rect">
            <a:avLst/>
          </a:prstGeom>
          <a:solidFill>
            <a:schemeClr val="accent4">
              <a:lumMod val="20000"/>
              <a:lumOff val="80000"/>
              <a:alpha val="75000"/>
            </a:schemeClr>
          </a:solidFill>
        </p:spPr>
        <p:txBody>
          <a:bodyPr wrap="square" rtlCol="0">
            <a:spAutoFit/>
          </a:bodyPr>
          <a:lstStyle/>
          <a:p>
            <a:pPr marL="457200" indent="-457200" algn="just">
              <a:buFont typeface="Symbol" panose="05050102010706020507" pitchFamily="18" charset="2"/>
              <a:buChar char="Þ"/>
            </a:pPr>
            <a:r>
              <a:rPr lang="en-US" sz="3200" b="1">
                <a:latin typeface="Times New Roman" panose="02020603050405020304" pitchFamily="18" charset="0"/>
                <a:cs typeface="Times New Roman" panose="02020603050405020304" pitchFamily="18" charset="0"/>
              </a:rPr>
              <a:t>Các biện pháp so sánh, nhân hóa được vận dụng đầy sáng tạo</a:t>
            </a:r>
          </a:p>
          <a:p>
            <a:pPr algn="just"/>
            <a:endParaRPr lang="en-US" sz="3200" b="1">
              <a:latin typeface="Times New Roman" panose="02020603050405020304" pitchFamily="18" charset="0"/>
              <a:cs typeface="Times New Roman" panose="02020603050405020304" pitchFamily="18" charset="0"/>
            </a:endParaRPr>
          </a:p>
          <a:p>
            <a:pPr algn="just"/>
            <a:r>
              <a:rPr lang="en-US" sz="3200" b="1">
                <a:solidFill>
                  <a:srgbClr val="7030A0"/>
                </a:solidFill>
                <a:latin typeface="Times New Roman" panose="02020603050405020304" pitchFamily="18" charset="0"/>
                <a:cs typeface="Times New Roman" panose="02020603050405020304" pitchFamily="18" charset="0"/>
              </a:rPr>
              <a:t>=&gt; Sông Hương nổi bật với vẻ đẹp lãng mạn, tình tứ; dòng chảy toát lên những đường cong gợi cảm và sự uyển chuyển, mềm mại.</a:t>
            </a:r>
          </a:p>
        </p:txBody>
      </p:sp>
      <p:sp>
        <p:nvSpPr>
          <p:cNvPr id="11" name="Rectangle 10"/>
          <p:cNvSpPr/>
          <p:nvPr/>
        </p:nvSpPr>
        <p:spPr>
          <a:xfrm>
            <a:off x="1524000" y="88854"/>
            <a:ext cx="5491889" cy="906851"/>
          </a:xfrm>
          <a:prstGeom prst="rect">
            <a:avLst/>
          </a:prstGeom>
          <a:solidFill>
            <a:schemeClr val="bg1">
              <a:lumMod val="95000"/>
              <a:alpha val="66000"/>
            </a:schemeClr>
          </a:solidFill>
        </p:spPr>
        <p:txBody>
          <a:bodyPr wrap="none">
            <a:spAutoFit/>
          </a:bodyPr>
          <a:lstStyle/>
          <a:p>
            <a:pPr marL="457200" indent="-457200" algn="ctr">
              <a:lnSpc>
                <a:spcPct val="170000"/>
              </a:lnSpc>
            </a:pPr>
            <a:r>
              <a:rPr lang="en-US" sz="3600" b="1">
                <a:solidFill>
                  <a:srgbClr val="FF0000"/>
                </a:solidFill>
                <a:latin typeface="Times New Roman" pitchFamily="18" charset="0"/>
                <a:cs typeface="Times New Roman" pitchFamily="18" charset="0"/>
              </a:rPr>
              <a:t>1. Thủy trình Hương giang</a:t>
            </a:r>
          </a:p>
        </p:txBody>
      </p:sp>
    </p:spTree>
    <p:extLst>
      <p:ext uri="{BB962C8B-B14F-4D97-AF65-F5344CB8AC3E}">
        <p14:creationId xmlns:p14="http://schemas.microsoft.com/office/powerpoint/2010/main" val="404434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524000" y="88854"/>
            <a:ext cx="5491889" cy="906851"/>
          </a:xfrm>
          <a:prstGeom prst="rect">
            <a:avLst/>
          </a:prstGeom>
          <a:solidFill>
            <a:schemeClr val="accent4">
              <a:lumMod val="20000"/>
              <a:lumOff val="80000"/>
              <a:alpha val="80000"/>
            </a:schemeClr>
          </a:solidFill>
        </p:spPr>
        <p:txBody>
          <a:bodyPr wrap="none">
            <a:spAutoFit/>
          </a:bodyPr>
          <a:lstStyle/>
          <a:p>
            <a:pPr marL="457200" indent="-457200" algn="ctr">
              <a:lnSpc>
                <a:spcPct val="170000"/>
              </a:lnSpc>
            </a:pPr>
            <a:r>
              <a:rPr lang="en-US" sz="3600" b="1">
                <a:solidFill>
                  <a:srgbClr val="FF0000"/>
                </a:solidFill>
                <a:latin typeface="Times New Roman" pitchFamily="18" charset="0"/>
                <a:cs typeface="Times New Roman" pitchFamily="18" charset="0"/>
              </a:rPr>
              <a:t>1. Thủy trình Hương giang</a:t>
            </a:r>
          </a:p>
        </p:txBody>
      </p:sp>
      <p:grpSp>
        <p:nvGrpSpPr>
          <p:cNvPr id="11" name="Group 10"/>
          <p:cNvGrpSpPr/>
          <p:nvPr/>
        </p:nvGrpSpPr>
        <p:grpSpPr>
          <a:xfrm>
            <a:off x="381000" y="1371600"/>
            <a:ext cx="1945128" cy="4800600"/>
            <a:chOff x="381000" y="1371600"/>
            <a:chExt cx="1945128" cy="4800600"/>
          </a:xfrm>
        </p:grpSpPr>
        <p:grpSp>
          <p:nvGrpSpPr>
            <p:cNvPr id="3" name="Group 3"/>
            <p:cNvGrpSpPr>
              <a:grpSpLocks/>
            </p:cNvGrpSpPr>
            <p:nvPr/>
          </p:nvGrpSpPr>
          <p:grpSpPr bwMode="auto">
            <a:xfrm>
              <a:off x="381000" y="1371600"/>
              <a:ext cx="1945128" cy="4800600"/>
              <a:chOff x="4387" y="1999"/>
              <a:chExt cx="1370" cy="1755"/>
            </a:xfrm>
          </p:grpSpPr>
          <p:sp>
            <p:nvSpPr>
              <p:cNvPr id="4" name="AutoShape 4"/>
              <p:cNvSpPr>
                <a:spLocks noChangeArrowheads="1"/>
              </p:cNvSpPr>
              <p:nvPr/>
            </p:nvSpPr>
            <p:spPr bwMode="gray">
              <a:xfrm>
                <a:off x="4387" y="2004"/>
                <a:ext cx="1370" cy="1740"/>
              </a:xfrm>
              <a:prstGeom prst="roundRect">
                <a:avLst>
                  <a:gd name="adj" fmla="val 4806"/>
                </a:avLst>
              </a:prstGeom>
              <a:gradFill rotWithShape="1">
                <a:gsLst>
                  <a:gs pos="0">
                    <a:schemeClr val="folHlink"/>
                  </a:gs>
                  <a:gs pos="100000">
                    <a:schemeClr val="folHlink">
                      <a:gamma/>
                      <a:shade val="54902"/>
                      <a:invGamma/>
                    </a:schemeClr>
                  </a:gs>
                </a:gsLst>
                <a:lin ang="5400000" scaled="1"/>
              </a:gradFill>
              <a:ln w="9525">
                <a:noFill/>
                <a:round/>
                <a:headEnd/>
                <a:tailEnd/>
              </a:ln>
              <a:effectLst/>
              <a:scene3d>
                <a:camera prst="legacyPerspectiveLeft">
                  <a:rot lat="0" lon="21299999" rev="0"/>
                </a:camera>
                <a:lightRig rig="legacyFlat3" dir="r"/>
              </a:scene3d>
              <a:sp3d extrusionH="887400" prstMaterial="legacyPlastic">
                <a:bevelT w="13500" h="13500" prst="angle"/>
                <a:bevelB w="13500" h="13500" prst="angle"/>
                <a:extrusionClr>
                  <a:schemeClr val="folHlink"/>
                </a:extrusionClr>
              </a:sp3d>
            </p:spPr>
            <p:txBody>
              <a:bodyPr wrap="none" anchor="ctr">
                <a:flatTx/>
              </a:bodyPr>
              <a:lstStyle/>
              <a:p>
                <a:pPr eaLnBrk="1" hangingPunct="1">
                  <a:defRPr/>
                </a:pPr>
                <a:endParaRPr lang="en-US">
                  <a:latin typeface="Arial" charset="0"/>
                  <a:cs typeface="Arial" charset="0"/>
                </a:endParaRPr>
              </a:p>
            </p:txBody>
          </p:sp>
          <p:sp>
            <p:nvSpPr>
              <p:cNvPr id="5" name="Line 5"/>
              <p:cNvSpPr>
                <a:spLocks noChangeShapeType="1"/>
              </p:cNvSpPr>
              <p:nvPr/>
            </p:nvSpPr>
            <p:spPr bwMode="gray">
              <a:xfrm>
                <a:off x="4456" y="1999"/>
                <a:ext cx="1224" cy="18"/>
              </a:xfrm>
              <a:prstGeom prst="line">
                <a:avLst/>
              </a:prstGeom>
              <a:noFill/>
              <a:ln w="9525">
                <a:solidFill>
                  <a:srgbClr val="F8F8F8">
                    <a:alpha val="30196"/>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Freeform 6"/>
              <p:cNvSpPr>
                <a:spLocks/>
              </p:cNvSpPr>
              <p:nvPr/>
            </p:nvSpPr>
            <p:spPr bwMode="gray">
              <a:xfrm>
                <a:off x="4402" y="3682"/>
                <a:ext cx="1330" cy="72"/>
              </a:xfrm>
              <a:custGeom>
                <a:avLst/>
                <a:gdLst>
                  <a:gd name="T0" fmla="*/ 0 w 1330"/>
                  <a:gd name="T1" fmla="*/ 34 h 72"/>
                  <a:gd name="T2" fmla="*/ 68 w 1330"/>
                  <a:gd name="T3" fmla="*/ 68 h 72"/>
                  <a:gd name="T4" fmla="*/ 1270 w 1330"/>
                  <a:gd name="T5" fmla="*/ 50 h 72"/>
                  <a:gd name="T6" fmla="*/ 1330 w 1330"/>
                  <a:gd name="T7" fmla="*/ 0 h 72"/>
                  <a:gd name="T8" fmla="*/ 0 60000 65536"/>
                  <a:gd name="T9" fmla="*/ 0 60000 65536"/>
                  <a:gd name="T10" fmla="*/ 0 60000 65536"/>
                  <a:gd name="T11" fmla="*/ 0 60000 65536"/>
                  <a:gd name="T12" fmla="*/ 0 w 1330"/>
                  <a:gd name="T13" fmla="*/ 0 h 72"/>
                  <a:gd name="T14" fmla="*/ 1330 w 1330"/>
                  <a:gd name="T15" fmla="*/ 72 h 72"/>
                </a:gdLst>
                <a:ahLst/>
                <a:cxnLst>
                  <a:cxn ang="T8">
                    <a:pos x="T0" y="T1"/>
                  </a:cxn>
                  <a:cxn ang="T9">
                    <a:pos x="T2" y="T3"/>
                  </a:cxn>
                  <a:cxn ang="T10">
                    <a:pos x="T4" y="T5"/>
                  </a:cxn>
                  <a:cxn ang="T11">
                    <a:pos x="T6" y="T7"/>
                  </a:cxn>
                </a:cxnLst>
                <a:rect l="T12" t="T13" r="T14" b="T15"/>
                <a:pathLst>
                  <a:path w="1330" h="72">
                    <a:moveTo>
                      <a:pt x="0" y="34"/>
                    </a:moveTo>
                    <a:cubicBezTo>
                      <a:pt x="0" y="36"/>
                      <a:pt x="40" y="72"/>
                      <a:pt x="68" y="68"/>
                    </a:cubicBezTo>
                    <a:lnTo>
                      <a:pt x="1270" y="50"/>
                    </a:lnTo>
                    <a:cubicBezTo>
                      <a:pt x="1324" y="48"/>
                      <a:pt x="1317" y="11"/>
                      <a:pt x="1330" y="0"/>
                    </a:cubicBezTo>
                  </a:path>
                </a:pathLst>
              </a:custGeom>
              <a:noFill/>
              <a:ln w="9525">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 name="Text Box 4"/>
            <p:cNvSpPr txBox="1">
              <a:spLocks noChangeArrowheads="1"/>
            </p:cNvSpPr>
            <p:nvPr/>
          </p:nvSpPr>
          <p:spPr bwMode="gray">
            <a:xfrm>
              <a:off x="381000" y="2259839"/>
              <a:ext cx="16557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b="1">
                  <a:solidFill>
                    <a:schemeClr val="bg1"/>
                  </a:solidFill>
                  <a:latin typeface="+mj-lt"/>
                </a:rPr>
                <a:t>c.</a:t>
              </a:r>
              <a:r>
                <a:rPr lang="en-US" b="1">
                  <a:solidFill>
                    <a:schemeClr val="bg1"/>
                  </a:solidFill>
                  <a:latin typeface="+mj-lt"/>
                </a:rPr>
                <a:t> </a:t>
              </a:r>
              <a:r>
                <a:rPr lang="vi-VN" b="1">
                  <a:solidFill>
                    <a:schemeClr val="bg1"/>
                  </a:solidFill>
                  <a:latin typeface="+mj-lt"/>
                </a:rPr>
                <a:t>Sông Hương giữa lòng TP Huế</a:t>
              </a:r>
              <a:endParaRPr lang="en-US" altLang="en-US" b="1">
                <a:solidFill>
                  <a:schemeClr val="bg1"/>
                </a:solidFill>
                <a:latin typeface="+mj-lt"/>
                <a:cs typeface="Times New Roman" panose="02020603050405020304" pitchFamily="18" charset="0"/>
              </a:endParaRPr>
            </a:p>
          </p:txBody>
        </p:sp>
      </p:grpSp>
      <p:sp>
        <p:nvSpPr>
          <p:cNvPr id="8" name="Rounded Rectangle 7"/>
          <p:cNvSpPr/>
          <p:nvPr/>
        </p:nvSpPr>
        <p:spPr>
          <a:xfrm>
            <a:off x="2353167" y="1475188"/>
            <a:ext cx="6543235" cy="1219200"/>
          </a:xfrm>
          <a:prstGeom prst="roundRect">
            <a:avLst/>
          </a:prstGeom>
          <a:solidFill>
            <a:schemeClr val="bg2"/>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buNone/>
            </a:pPr>
            <a:r>
              <a:rPr lang="en-US" sz="2800" b="1">
                <a:latin typeface="Times New Roman" panose="02020603050405020304" pitchFamily="18" charset="0"/>
                <a:cs typeface="Times New Roman" panose="02020603050405020304" pitchFamily="18" charset="0"/>
              </a:rPr>
              <a:t>Sông Hương nổi bật với c</a:t>
            </a:r>
            <a:r>
              <a:rPr lang="vi-VN" sz="2800" b="1">
                <a:latin typeface="Times New Roman" panose="02020603050405020304" pitchFamily="18" charset="0"/>
                <a:cs typeface="Times New Roman" panose="02020603050405020304" pitchFamily="18" charset="0"/>
              </a:rPr>
              <a:t>hiếc cầu trắng in ngần</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trên nền trời</a:t>
            </a:r>
            <a:endParaRPr lang="en-US" sz="2800" b="1">
              <a:latin typeface="Times New Roman" pitchFamily="18" charset="0"/>
              <a:cs typeface="Times New Roman" pitchFamily="18" charset="0"/>
            </a:endParaRPr>
          </a:p>
        </p:txBody>
      </p:sp>
      <p:sp>
        <p:nvSpPr>
          <p:cNvPr id="9" name="Rounded Rectangle 8"/>
          <p:cNvSpPr/>
          <p:nvPr/>
        </p:nvSpPr>
        <p:spPr>
          <a:xfrm>
            <a:off x="2379407" y="3132422"/>
            <a:ext cx="6543235" cy="1219200"/>
          </a:xfrm>
          <a:prstGeom prst="roundRect">
            <a:avLst/>
          </a:prstGeom>
          <a:solidFill>
            <a:schemeClr val="bg2"/>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buNone/>
            </a:pPr>
            <a:r>
              <a:rPr lang="en-US" sz="2800" b="1">
                <a:latin typeface="Times New Roman" panose="02020603050405020304" pitchFamily="18" charset="0"/>
                <a:cs typeface="Times New Roman" panose="02020603050405020304" pitchFamily="18" charset="0"/>
              </a:rPr>
              <a:t>D</a:t>
            </a:r>
            <a:r>
              <a:rPr lang="vi-VN" sz="2800" b="1">
                <a:latin typeface="Times New Roman" panose="02020603050405020304" pitchFamily="18" charset="0"/>
                <a:cs typeface="Times New Roman" panose="02020603050405020304" pitchFamily="18" charset="0"/>
              </a:rPr>
              <a:t>òng sông mềm hẳn đi, như một tiếng vâng không nói</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ra của tình yêu</a:t>
            </a:r>
            <a:endParaRPr lang="vi-VN" sz="2800" b="1"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2379407" y="4698294"/>
            <a:ext cx="6543235" cy="1473591"/>
          </a:xfrm>
          <a:prstGeom prst="roundRect">
            <a:avLst/>
          </a:prstGeom>
          <a:solidFill>
            <a:schemeClr val="bg2"/>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buNone/>
            </a:pPr>
            <a:r>
              <a:rPr lang="en-US" sz="2800" b="1">
                <a:latin typeface="Times New Roman" panose="02020603050405020304" pitchFamily="18" charset="0"/>
                <a:cs typeface="Times New Roman" panose="02020603050405020304" pitchFamily="18" charset="0"/>
              </a:rPr>
              <a:t>Dòng chảy chậm đặc trưng khác biệt các dòng sông giữa lòng TP khác, điệu slow tình cảm dành riêng cho Huế</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22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2590800" y="1905000"/>
            <a:ext cx="6096000" cy="3539430"/>
          </a:xfrm>
          <a:prstGeom prst="rect">
            <a:avLst/>
          </a:prstGeom>
          <a:solidFill>
            <a:schemeClr val="bg1">
              <a:lumMod val="95000"/>
              <a:alpha val="78000"/>
            </a:schemeClr>
          </a:solidFill>
        </p:spPr>
        <p:txBody>
          <a:bodyPr wrap="square">
            <a:spAutoFit/>
          </a:bodyPr>
          <a:lstStyle/>
          <a:p>
            <a:pPr algn="just"/>
            <a:r>
              <a:rPr lang="vi-VN" sz="3200" b="1">
                <a:solidFill>
                  <a:srgbClr val="7030A0"/>
                </a:solidFill>
                <a:latin typeface="Times New Roman" panose="02020603050405020304" pitchFamily="18" charset="0"/>
                <a:cs typeface="Times New Roman" panose="02020603050405020304" pitchFamily="18" charset="0"/>
              </a:rPr>
              <a:t>=&gt; Với cách biểu đạt tài hoa</a:t>
            </a:r>
            <a:r>
              <a:rPr lang="en-US" sz="3200" b="1">
                <a:solidFill>
                  <a:srgbClr val="7030A0"/>
                </a:solidFill>
                <a:latin typeface="Times New Roman" panose="02020603050405020304" pitchFamily="18" charset="0"/>
                <a:cs typeface="Times New Roman" panose="02020603050405020304" pitchFamily="18" charset="0"/>
              </a:rPr>
              <a:t>, và sự liên tưởng độc đáo,  HPNT đã cảm nhận</a:t>
            </a:r>
            <a:r>
              <a:rPr lang="vi-VN" sz="3200" b="1">
                <a:solidFill>
                  <a:srgbClr val="7030A0"/>
                </a:solidFill>
                <a:latin typeface="Times New Roman" panose="02020603050405020304" pitchFamily="18" charset="0"/>
                <a:cs typeface="Times New Roman" panose="02020603050405020304" pitchFamily="18" charset="0"/>
              </a:rPr>
              <a:t> sông Hương được từ nhiều góc độ vừa tinh tế, vừa sâu lắng trữ tình. </a:t>
            </a:r>
            <a:r>
              <a:rPr lang="en-US" sz="3200" b="1">
                <a:solidFill>
                  <a:srgbClr val="7030A0"/>
                </a:solidFill>
                <a:latin typeface="Times New Roman" panose="02020603050405020304" pitchFamily="18" charset="0"/>
                <a:cs typeface="Times New Roman" panose="02020603050405020304" pitchFamily="18" charset="0"/>
              </a:rPr>
              <a:t>Sông Hương như một người tình mang nỗi lòng vương vấn, không nỡ rời Huế.</a:t>
            </a:r>
          </a:p>
        </p:txBody>
      </p:sp>
      <p:sp>
        <p:nvSpPr>
          <p:cNvPr id="3" name="Rectangle 2"/>
          <p:cNvSpPr/>
          <p:nvPr/>
        </p:nvSpPr>
        <p:spPr>
          <a:xfrm>
            <a:off x="1524000" y="88854"/>
            <a:ext cx="5491889" cy="906851"/>
          </a:xfrm>
          <a:prstGeom prst="rect">
            <a:avLst/>
          </a:prstGeom>
          <a:solidFill>
            <a:schemeClr val="accent4">
              <a:lumMod val="20000"/>
              <a:lumOff val="80000"/>
              <a:alpha val="81000"/>
            </a:schemeClr>
          </a:solidFill>
        </p:spPr>
        <p:txBody>
          <a:bodyPr wrap="none">
            <a:spAutoFit/>
          </a:bodyPr>
          <a:lstStyle/>
          <a:p>
            <a:pPr marL="457200" indent="-457200" algn="ctr">
              <a:lnSpc>
                <a:spcPct val="170000"/>
              </a:lnSpc>
            </a:pPr>
            <a:r>
              <a:rPr lang="en-US" sz="3600" b="1">
                <a:solidFill>
                  <a:srgbClr val="FF0000"/>
                </a:solidFill>
                <a:latin typeface="Times New Roman" pitchFamily="18" charset="0"/>
                <a:cs typeface="Times New Roman" pitchFamily="18" charset="0"/>
              </a:rPr>
              <a:t>1. Thủy trình Hương giang</a:t>
            </a:r>
          </a:p>
        </p:txBody>
      </p:sp>
      <p:grpSp>
        <p:nvGrpSpPr>
          <p:cNvPr id="4" name="Group 3"/>
          <p:cNvGrpSpPr/>
          <p:nvPr/>
        </p:nvGrpSpPr>
        <p:grpSpPr>
          <a:xfrm>
            <a:off x="381000" y="1371600"/>
            <a:ext cx="1945128" cy="4800600"/>
            <a:chOff x="381000" y="1371600"/>
            <a:chExt cx="1945128" cy="4800600"/>
          </a:xfrm>
        </p:grpSpPr>
        <p:grpSp>
          <p:nvGrpSpPr>
            <p:cNvPr id="5" name="Group 3"/>
            <p:cNvGrpSpPr>
              <a:grpSpLocks/>
            </p:cNvGrpSpPr>
            <p:nvPr/>
          </p:nvGrpSpPr>
          <p:grpSpPr bwMode="auto">
            <a:xfrm>
              <a:off x="381000" y="1371600"/>
              <a:ext cx="1945128" cy="4800600"/>
              <a:chOff x="4387" y="1999"/>
              <a:chExt cx="1370" cy="1755"/>
            </a:xfrm>
          </p:grpSpPr>
          <p:sp>
            <p:nvSpPr>
              <p:cNvPr id="7" name="AutoShape 4"/>
              <p:cNvSpPr>
                <a:spLocks noChangeArrowheads="1"/>
              </p:cNvSpPr>
              <p:nvPr/>
            </p:nvSpPr>
            <p:spPr bwMode="gray">
              <a:xfrm>
                <a:off x="4387" y="2004"/>
                <a:ext cx="1370" cy="1740"/>
              </a:xfrm>
              <a:prstGeom prst="roundRect">
                <a:avLst>
                  <a:gd name="adj" fmla="val 4806"/>
                </a:avLst>
              </a:prstGeom>
              <a:gradFill rotWithShape="1">
                <a:gsLst>
                  <a:gs pos="0">
                    <a:schemeClr val="folHlink"/>
                  </a:gs>
                  <a:gs pos="100000">
                    <a:schemeClr val="folHlink">
                      <a:gamma/>
                      <a:shade val="54902"/>
                      <a:invGamma/>
                    </a:schemeClr>
                  </a:gs>
                </a:gsLst>
                <a:lin ang="5400000" scaled="1"/>
              </a:gradFill>
              <a:ln w="9525">
                <a:noFill/>
                <a:round/>
                <a:headEnd/>
                <a:tailEnd/>
              </a:ln>
              <a:effectLst/>
              <a:scene3d>
                <a:camera prst="legacyPerspectiveLeft">
                  <a:rot lat="0" lon="21299999" rev="0"/>
                </a:camera>
                <a:lightRig rig="legacyFlat3" dir="r"/>
              </a:scene3d>
              <a:sp3d extrusionH="887400" prstMaterial="legacyPlastic">
                <a:bevelT w="13500" h="13500" prst="angle"/>
                <a:bevelB w="13500" h="13500" prst="angle"/>
                <a:extrusionClr>
                  <a:schemeClr val="folHlink"/>
                </a:extrusionClr>
              </a:sp3d>
            </p:spPr>
            <p:txBody>
              <a:bodyPr wrap="none" anchor="ctr">
                <a:flatTx/>
              </a:bodyPr>
              <a:lstStyle/>
              <a:p>
                <a:pPr eaLnBrk="1" hangingPunct="1">
                  <a:defRPr/>
                </a:pPr>
                <a:endParaRPr lang="en-US">
                  <a:latin typeface="Arial" charset="0"/>
                  <a:cs typeface="Arial" charset="0"/>
                </a:endParaRPr>
              </a:p>
            </p:txBody>
          </p:sp>
          <p:sp>
            <p:nvSpPr>
              <p:cNvPr id="8" name="Line 5"/>
              <p:cNvSpPr>
                <a:spLocks noChangeShapeType="1"/>
              </p:cNvSpPr>
              <p:nvPr/>
            </p:nvSpPr>
            <p:spPr bwMode="gray">
              <a:xfrm>
                <a:off x="4456" y="1999"/>
                <a:ext cx="1224" cy="18"/>
              </a:xfrm>
              <a:prstGeom prst="line">
                <a:avLst/>
              </a:prstGeom>
              <a:noFill/>
              <a:ln w="9525">
                <a:solidFill>
                  <a:srgbClr val="F8F8F8">
                    <a:alpha val="30196"/>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6"/>
              <p:cNvSpPr>
                <a:spLocks/>
              </p:cNvSpPr>
              <p:nvPr/>
            </p:nvSpPr>
            <p:spPr bwMode="gray">
              <a:xfrm>
                <a:off x="4402" y="3682"/>
                <a:ext cx="1330" cy="72"/>
              </a:xfrm>
              <a:custGeom>
                <a:avLst/>
                <a:gdLst>
                  <a:gd name="T0" fmla="*/ 0 w 1330"/>
                  <a:gd name="T1" fmla="*/ 34 h 72"/>
                  <a:gd name="T2" fmla="*/ 68 w 1330"/>
                  <a:gd name="T3" fmla="*/ 68 h 72"/>
                  <a:gd name="T4" fmla="*/ 1270 w 1330"/>
                  <a:gd name="T5" fmla="*/ 50 h 72"/>
                  <a:gd name="T6" fmla="*/ 1330 w 1330"/>
                  <a:gd name="T7" fmla="*/ 0 h 72"/>
                  <a:gd name="T8" fmla="*/ 0 60000 65536"/>
                  <a:gd name="T9" fmla="*/ 0 60000 65536"/>
                  <a:gd name="T10" fmla="*/ 0 60000 65536"/>
                  <a:gd name="T11" fmla="*/ 0 60000 65536"/>
                  <a:gd name="T12" fmla="*/ 0 w 1330"/>
                  <a:gd name="T13" fmla="*/ 0 h 72"/>
                  <a:gd name="T14" fmla="*/ 1330 w 1330"/>
                  <a:gd name="T15" fmla="*/ 72 h 72"/>
                </a:gdLst>
                <a:ahLst/>
                <a:cxnLst>
                  <a:cxn ang="T8">
                    <a:pos x="T0" y="T1"/>
                  </a:cxn>
                  <a:cxn ang="T9">
                    <a:pos x="T2" y="T3"/>
                  </a:cxn>
                  <a:cxn ang="T10">
                    <a:pos x="T4" y="T5"/>
                  </a:cxn>
                  <a:cxn ang="T11">
                    <a:pos x="T6" y="T7"/>
                  </a:cxn>
                </a:cxnLst>
                <a:rect l="T12" t="T13" r="T14" b="T15"/>
                <a:pathLst>
                  <a:path w="1330" h="72">
                    <a:moveTo>
                      <a:pt x="0" y="34"/>
                    </a:moveTo>
                    <a:cubicBezTo>
                      <a:pt x="0" y="36"/>
                      <a:pt x="40" y="72"/>
                      <a:pt x="68" y="68"/>
                    </a:cubicBezTo>
                    <a:lnTo>
                      <a:pt x="1270" y="50"/>
                    </a:lnTo>
                    <a:cubicBezTo>
                      <a:pt x="1324" y="48"/>
                      <a:pt x="1317" y="11"/>
                      <a:pt x="1330" y="0"/>
                    </a:cubicBezTo>
                  </a:path>
                </a:pathLst>
              </a:custGeom>
              <a:noFill/>
              <a:ln w="9525">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 name="Text Box 4"/>
            <p:cNvSpPr txBox="1">
              <a:spLocks noChangeArrowheads="1"/>
            </p:cNvSpPr>
            <p:nvPr/>
          </p:nvSpPr>
          <p:spPr bwMode="gray">
            <a:xfrm>
              <a:off x="381000" y="2259839"/>
              <a:ext cx="165576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b="1">
                  <a:solidFill>
                    <a:schemeClr val="bg1"/>
                  </a:solidFill>
                  <a:latin typeface="+mj-lt"/>
                </a:rPr>
                <a:t>c.</a:t>
              </a:r>
              <a:r>
                <a:rPr lang="en-US" b="1">
                  <a:solidFill>
                    <a:schemeClr val="bg1"/>
                  </a:solidFill>
                  <a:latin typeface="+mj-lt"/>
                </a:rPr>
                <a:t> </a:t>
              </a:r>
              <a:r>
                <a:rPr lang="vi-VN" b="1">
                  <a:solidFill>
                    <a:schemeClr val="bg1"/>
                  </a:solidFill>
                  <a:latin typeface="+mj-lt"/>
                </a:rPr>
                <a:t>Sông Hương giữa lòng TP Huế</a:t>
              </a:r>
              <a:endParaRPr lang="en-US" altLang="en-US" b="1">
                <a:solidFill>
                  <a:schemeClr val="bg1"/>
                </a:solidFill>
                <a:latin typeface="+mj-lt"/>
                <a:cs typeface="Times New Roman" panose="02020603050405020304" pitchFamily="18" charset="0"/>
              </a:endParaRPr>
            </a:p>
          </p:txBody>
        </p:sp>
      </p:grpSp>
    </p:spTree>
    <p:extLst>
      <p:ext uri="{BB962C8B-B14F-4D97-AF65-F5344CB8AC3E}">
        <p14:creationId xmlns:p14="http://schemas.microsoft.com/office/powerpoint/2010/main" val="242169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381000"/>
            <a:ext cx="8229600" cy="1219200"/>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itchFamily="18" charset="0"/>
                <a:cs typeface="Times New Roman" pitchFamily="18" charset="0"/>
              </a:rPr>
              <a:t>2. Dòng sông lịch sử, âm nhạc, thi ca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648200"/>
            <a:ext cx="5181600" cy="20478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987345"/>
            <a:ext cx="4122295" cy="2514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898" y="1929580"/>
            <a:ext cx="4092102" cy="2524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31111" name="Freeform 7"/>
          <p:cNvSpPr>
            <a:spLocks/>
          </p:cNvSpPr>
          <p:nvPr/>
        </p:nvSpPr>
        <p:spPr bwMode="gray">
          <a:xfrm>
            <a:off x="533400" y="2438400"/>
            <a:ext cx="8458200" cy="3827463"/>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solidFill>
            <a:schemeClr val="accent2">
              <a:lumMod val="75000"/>
            </a:schemeClr>
          </a:solidFill>
          <a:ln w="9525" cap="flat" cmpd="sng">
            <a:noFill/>
            <a:prstDash val="solid"/>
            <a:round/>
            <a:headEnd/>
            <a:tailEnd/>
          </a:ln>
          <a:effectLst/>
        </p:spPr>
        <p:txBody>
          <a:bodyPr wrap="none" anchor="ctr"/>
          <a:lstStyle/>
          <a:p>
            <a:pPr eaLnBrk="1" hangingPunct="1">
              <a:defRPr/>
            </a:pPr>
            <a:endParaRPr lang="en-US">
              <a:latin typeface="Arial" charset="0"/>
              <a:cs typeface="Arial" charset="0"/>
            </a:endParaRPr>
          </a:p>
        </p:txBody>
      </p:sp>
      <p:cxnSp>
        <p:nvCxnSpPr>
          <p:cNvPr id="6157" name="AutoShape 28"/>
          <p:cNvCxnSpPr>
            <a:cxnSpLocks noChangeShapeType="1"/>
          </p:cNvCxnSpPr>
          <p:nvPr/>
        </p:nvCxnSpPr>
        <p:spPr bwMode="gray">
          <a:xfrm rot="5400000">
            <a:off x="2973048" y="3842947"/>
            <a:ext cx="620136" cy="398232"/>
          </a:xfrm>
          <a:prstGeom prst="bentConnector3">
            <a:avLst>
              <a:gd name="adj1" fmla="val 50000"/>
            </a:avLst>
          </a:prstGeom>
          <a:noFill/>
          <a:ln w="9525">
            <a:solidFill>
              <a:srgbClr val="1C1C1C"/>
            </a:solidFill>
            <a:miter lim="800000"/>
            <a:headEnd/>
            <a:tailEnd/>
          </a:ln>
          <a:extLst>
            <a:ext uri="{909E8E84-426E-40DD-AFC4-6F175D3DCCD1}">
              <a14:hiddenFill xmlns:a14="http://schemas.microsoft.com/office/drawing/2010/main">
                <a:noFill/>
              </a14:hiddenFill>
            </a:ext>
          </a:extLst>
        </p:spPr>
      </p:cxnSp>
      <p:cxnSp>
        <p:nvCxnSpPr>
          <p:cNvPr id="6158" name="AutoShape 29"/>
          <p:cNvCxnSpPr>
            <a:cxnSpLocks noChangeShapeType="1"/>
          </p:cNvCxnSpPr>
          <p:nvPr/>
        </p:nvCxnSpPr>
        <p:spPr bwMode="gray">
          <a:xfrm rot="5400000">
            <a:off x="1259285" y="2896867"/>
            <a:ext cx="628276" cy="464605"/>
          </a:xfrm>
          <a:prstGeom prst="bentConnector3">
            <a:avLst>
              <a:gd name="adj1" fmla="val 50000"/>
            </a:avLst>
          </a:prstGeom>
          <a:noFill/>
          <a:ln w="9525">
            <a:solidFill>
              <a:srgbClr val="1C1C1C"/>
            </a:solidFill>
            <a:miter lim="800000"/>
            <a:headEnd/>
            <a:tailEnd/>
          </a:ln>
          <a:extLst>
            <a:ext uri="{909E8E84-426E-40DD-AFC4-6F175D3DCCD1}">
              <a14:hiddenFill xmlns:a14="http://schemas.microsoft.com/office/drawing/2010/main">
                <a:noFill/>
              </a14:hiddenFill>
            </a:ext>
          </a:extLst>
        </p:spPr>
      </p:cxnSp>
      <p:grpSp>
        <p:nvGrpSpPr>
          <p:cNvPr id="2" name="Group 40"/>
          <p:cNvGrpSpPr>
            <a:grpSpLocks/>
          </p:cNvGrpSpPr>
          <p:nvPr/>
        </p:nvGrpSpPr>
        <p:grpSpPr bwMode="auto">
          <a:xfrm>
            <a:off x="1219200" y="1219200"/>
            <a:ext cx="1219200" cy="1752600"/>
            <a:chOff x="1219200" y="1219200"/>
            <a:chExt cx="762000" cy="1752600"/>
          </a:xfrm>
        </p:grpSpPr>
        <p:sp>
          <p:nvSpPr>
            <p:cNvPr id="5165" name="AutoShape 10"/>
            <p:cNvSpPr>
              <a:spLocks noChangeArrowheads="1"/>
            </p:cNvSpPr>
            <p:nvPr/>
          </p:nvSpPr>
          <p:spPr bwMode="gray">
            <a:xfrm>
              <a:off x="1219200" y="2438400"/>
              <a:ext cx="685800" cy="533400"/>
            </a:xfrm>
            <a:prstGeom prst="can">
              <a:avLst>
                <a:gd name="adj" fmla="val 39796"/>
              </a:avLst>
            </a:prstGeom>
            <a:gradFill rotWithShape="1">
              <a:gsLst>
                <a:gs pos="0">
                  <a:srgbClr val="008000"/>
                </a:gs>
                <a:gs pos="50000">
                  <a:srgbClr val="A4D2A4"/>
                </a:gs>
                <a:gs pos="100000">
                  <a:srgbClr val="008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31141" name="AutoShape 37"/>
            <p:cNvSpPr>
              <a:spLocks noChangeArrowheads="1"/>
            </p:cNvSpPr>
            <p:nvPr/>
          </p:nvSpPr>
          <p:spPr bwMode="gray">
            <a:xfrm>
              <a:off x="1219200" y="1219200"/>
              <a:ext cx="685800" cy="1487488"/>
            </a:xfrm>
            <a:prstGeom prst="can">
              <a:avLst>
                <a:gd name="adj" fmla="val 26911"/>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sp>
          <p:nvSpPr>
            <p:cNvPr id="5167" name="Text Box 16"/>
            <p:cNvSpPr txBox="1">
              <a:spLocks noChangeArrowheads="1"/>
            </p:cNvSpPr>
            <p:nvPr/>
          </p:nvSpPr>
          <p:spPr bwMode="black">
            <a:xfrm>
              <a:off x="1295400" y="1676400"/>
              <a:ext cx="68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Vua Hùng</a:t>
              </a:r>
            </a:p>
          </p:txBody>
        </p:sp>
      </p:grpSp>
      <p:grpSp>
        <p:nvGrpSpPr>
          <p:cNvPr id="4" name="Group 43"/>
          <p:cNvGrpSpPr>
            <a:grpSpLocks/>
          </p:cNvGrpSpPr>
          <p:nvPr/>
        </p:nvGrpSpPr>
        <p:grpSpPr bwMode="auto">
          <a:xfrm>
            <a:off x="2948725" y="1912340"/>
            <a:ext cx="1211582" cy="1814513"/>
            <a:chOff x="3733800" y="2286000"/>
            <a:chExt cx="823815" cy="1814513"/>
          </a:xfrm>
        </p:grpSpPr>
        <p:sp>
          <p:nvSpPr>
            <p:cNvPr id="5159" name="AutoShape 12"/>
            <p:cNvSpPr>
              <a:spLocks noChangeArrowheads="1"/>
            </p:cNvSpPr>
            <p:nvPr/>
          </p:nvSpPr>
          <p:spPr bwMode="gray">
            <a:xfrm>
              <a:off x="3733800" y="3733800"/>
              <a:ext cx="762000" cy="366713"/>
            </a:xfrm>
            <a:prstGeom prst="can">
              <a:avLst>
                <a:gd name="adj" fmla="val 25000"/>
              </a:avLst>
            </a:prstGeom>
            <a:gradFill rotWithShape="1">
              <a:gsLst>
                <a:gs pos="0">
                  <a:srgbClr val="008000"/>
                </a:gs>
                <a:gs pos="50000">
                  <a:srgbClr val="A4D2A4"/>
                </a:gs>
                <a:gs pos="100000">
                  <a:srgbClr val="008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31139" name="AutoShape 35"/>
            <p:cNvSpPr>
              <a:spLocks noChangeArrowheads="1"/>
            </p:cNvSpPr>
            <p:nvPr/>
          </p:nvSpPr>
          <p:spPr bwMode="gray">
            <a:xfrm>
              <a:off x="3733800" y="2286000"/>
              <a:ext cx="762000" cy="1606550"/>
            </a:xfrm>
            <a:prstGeom prst="can">
              <a:avLst>
                <a:gd name="adj" fmla="val 28209"/>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sp>
          <p:nvSpPr>
            <p:cNvPr id="5161" name="Text Box 16"/>
            <p:cNvSpPr txBox="1">
              <a:spLocks noChangeArrowheads="1"/>
            </p:cNvSpPr>
            <p:nvPr/>
          </p:nvSpPr>
          <p:spPr bwMode="black">
            <a:xfrm>
              <a:off x="3733801" y="2667000"/>
              <a:ext cx="8238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Đại Việt</a:t>
              </a:r>
            </a:p>
          </p:txBody>
        </p:sp>
      </p:grpSp>
      <p:grpSp>
        <p:nvGrpSpPr>
          <p:cNvPr id="7" name="Group 45"/>
          <p:cNvGrpSpPr>
            <a:grpSpLocks/>
          </p:cNvGrpSpPr>
          <p:nvPr/>
        </p:nvGrpSpPr>
        <p:grpSpPr bwMode="auto">
          <a:xfrm>
            <a:off x="4548925" y="2840831"/>
            <a:ext cx="1760217" cy="1763713"/>
            <a:chOff x="5291138" y="3136900"/>
            <a:chExt cx="1066800" cy="1763713"/>
          </a:xfrm>
        </p:grpSpPr>
        <p:sp>
          <p:nvSpPr>
            <p:cNvPr id="5150" name="AutoShape 15"/>
            <p:cNvSpPr>
              <a:spLocks noChangeArrowheads="1"/>
            </p:cNvSpPr>
            <p:nvPr/>
          </p:nvSpPr>
          <p:spPr bwMode="gray">
            <a:xfrm>
              <a:off x="5486400" y="4495800"/>
              <a:ext cx="685800" cy="404813"/>
            </a:xfrm>
            <a:prstGeom prst="can">
              <a:avLst>
                <a:gd name="adj" fmla="val 21667"/>
              </a:avLst>
            </a:prstGeom>
            <a:gradFill rotWithShape="1">
              <a:gsLst>
                <a:gs pos="0">
                  <a:srgbClr val="008000"/>
                </a:gs>
                <a:gs pos="50000">
                  <a:srgbClr val="A4D2A4"/>
                </a:gs>
                <a:gs pos="100000">
                  <a:srgbClr val="008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31138" name="AutoShape 34"/>
            <p:cNvSpPr>
              <a:spLocks noChangeArrowheads="1"/>
            </p:cNvSpPr>
            <p:nvPr/>
          </p:nvSpPr>
          <p:spPr bwMode="gray">
            <a:xfrm>
              <a:off x="5486400" y="3136900"/>
              <a:ext cx="685800" cy="1511300"/>
            </a:xfrm>
            <a:prstGeom prst="can">
              <a:avLst>
                <a:gd name="adj" fmla="val 27398"/>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sp>
          <p:nvSpPr>
            <p:cNvPr id="5152" name="Text Box 16"/>
            <p:cNvSpPr txBox="1">
              <a:spLocks noChangeArrowheads="1"/>
            </p:cNvSpPr>
            <p:nvPr/>
          </p:nvSpPr>
          <p:spPr bwMode="black">
            <a:xfrm>
              <a:off x="5291138" y="3485347"/>
              <a:ext cx="1066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Thế kỉ XVIII</a:t>
              </a:r>
            </a:p>
          </p:txBody>
        </p:sp>
      </p:grpSp>
      <p:grpSp>
        <p:nvGrpSpPr>
          <p:cNvPr id="8" name="Group 48"/>
          <p:cNvGrpSpPr>
            <a:grpSpLocks/>
          </p:cNvGrpSpPr>
          <p:nvPr/>
        </p:nvGrpSpPr>
        <p:grpSpPr bwMode="auto">
          <a:xfrm>
            <a:off x="6717046" y="3617913"/>
            <a:ext cx="1272325" cy="1906587"/>
            <a:chOff x="7420889" y="3808413"/>
            <a:chExt cx="866775" cy="1906587"/>
          </a:xfrm>
        </p:grpSpPr>
        <p:sp>
          <p:nvSpPr>
            <p:cNvPr id="5147" name="AutoShape 14"/>
            <p:cNvSpPr>
              <a:spLocks noChangeArrowheads="1"/>
            </p:cNvSpPr>
            <p:nvPr/>
          </p:nvSpPr>
          <p:spPr bwMode="gray">
            <a:xfrm>
              <a:off x="7467600" y="5067300"/>
              <a:ext cx="762000" cy="647700"/>
            </a:xfrm>
            <a:prstGeom prst="can">
              <a:avLst>
                <a:gd name="adj" fmla="val 21421"/>
              </a:avLst>
            </a:prstGeom>
            <a:gradFill rotWithShape="1">
              <a:gsLst>
                <a:gs pos="0">
                  <a:srgbClr val="008000"/>
                </a:gs>
                <a:gs pos="50000">
                  <a:srgbClr val="A4D2A4"/>
                </a:gs>
                <a:gs pos="100000">
                  <a:srgbClr val="008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6" name="AutoShape 33"/>
            <p:cNvSpPr>
              <a:spLocks noChangeArrowheads="1"/>
            </p:cNvSpPr>
            <p:nvPr/>
          </p:nvSpPr>
          <p:spPr bwMode="gray">
            <a:xfrm>
              <a:off x="7467600" y="3808413"/>
              <a:ext cx="762000" cy="1639887"/>
            </a:xfrm>
            <a:prstGeom prst="can">
              <a:avLst>
                <a:gd name="adj" fmla="val 27945"/>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eaLnBrk="1" hangingPunct="1">
                <a:defRPr/>
              </a:pPr>
              <a:endParaRPr lang="en-US">
                <a:latin typeface="Arial" charset="0"/>
                <a:cs typeface="Arial" charset="0"/>
              </a:endParaRPr>
            </a:p>
          </p:txBody>
        </p:sp>
        <p:sp>
          <p:nvSpPr>
            <p:cNvPr id="5149" name="Text Box 16"/>
            <p:cNvSpPr txBox="1">
              <a:spLocks noChangeArrowheads="1"/>
            </p:cNvSpPr>
            <p:nvPr/>
          </p:nvSpPr>
          <p:spPr bwMode="black">
            <a:xfrm>
              <a:off x="7420889" y="4262213"/>
              <a:ext cx="8667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Thế kỉ XIX</a:t>
              </a:r>
            </a:p>
          </p:txBody>
        </p:sp>
      </p:grpSp>
      <p:sp>
        <p:nvSpPr>
          <p:cNvPr id="6178" name="TextBox 71"/>
          <p:cNvSpPr txBox="1">
            <a:spLocks noChangeArrowheads="1"/>
          </p:cNvSpPr>
          <p:nvPr/>
        </p:nvSpPr>
        <p:spPr bwMode="auto">
          <a:xfrm>
            <a:off x="60338" y="3372437"/>
            <a:ext cx="21002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2060"/>
                </a:solidFill>
                <a:latin typeface="Times New Roman" panose="02020603050405020304" pitchFamily="18" charset="0"/>
                <a:cs typeface="Times New Roman" panose="02020603050405020304" pitchFamily="18" charset="0"/>
              </a:rPr>
              <a:t>Dòng biên thùy xa xôi</a:t>
            </a:r>
          </a:p>
        </p:txBody>
      </p:sp>
      <p:sp>
        <p:nvSpPr>
          <p:cNvPr id="6179" name="Text Box 24"/>
          <p:cNvSpPr txBox="1">
            <a:spLocks noChangeArrowheads="1"/>
          </p:cNvSpPr>
          <p:nvPr/>
        </p:nvSpPr>
        <p:spPr bwMode="gray">
          <a:xfrm>
            <a:off x="685389" y="4428013"/>
            <a:ext cx="40155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 Dòng Linh Giang trong Địa dư của Nguyễn Trãi</a:t>
            </a:r>
          </a:p>
        </p:txBody>
      </p:sp>
      <p:cxnSp>
        <p:nvCxnSpPr>
          <p:cNvPr id="6181" name="AutoShape 30"/>
          <p:cNvCxnSpPr>
            <a:cxnSpLocks noChangeShapeType="1"/>
          </p:cNvCxnSpPr>
          <p:nvPr/>
        </p:nvCxnSpPr>
        <p:spPr bwMode="gray">
          <a:xfrm rot="16200000" flipH="1">
            <a:off x="4640586" y="2125986"/>
            <a:ext cx="1265120" cy="578907"/>
          </a:xfrm>
          <a:prstGeom prst="bentConnector3">
            <a:avLst>
              <a:gd name="adj1" fmla="val 50000"/>
            </a:avLst>
          </a:prstGeom>
          <a:noFill/>
          <a:ln w="9525">
            <a:solidFill>
              <a:srgbClr val="1C1C1C"/>
            </a:solidFill>
            <a:miter lim="800000"/>
            <a:headEnd/>
            <a:tailEnd/>
          </a:ln>
          <a:extLst>
            <a:ext uri="{909E8E84-426E-40DD-AFC4-6F175D3DCCD1}">
              <a14:hiddenFill xmlns:a14="http://schemas.microsoft.com/office/drawing/2010/main">
                <a:noFill/>
              </a14:hiddenFill>
            </a:ext>
          </a:extLst>
        </p:spPr>
      </p:cxnSp>
      <p:cxnSp>
        <p:nvCxnSpPr>
          <p:cNvPr id="6182" name="AutoShape 30"/>
          <p:cNvCxnSpPr>
            <a:cxnSpLocks noChangeShapeType="1"/>
          </p:cNvCxnSpPr>
          <p:nvPr/>
        </p:nvCxnSpPr>
        <p:spPr bwMode="gray">
          <a:xfrm rot="5400000">
            <a:off x="7327928" y="3165223"/>
            <a:ext cx="784450" cy="505105"/>
          </a:xfrm>
          <a:prstGeom prst="bentConnector3">
            <a:avLst>
              <a:gd name="adj1" fmla="val 50000"/>
            </a:avLst>
          </a:prstGeom>
          <a:noFill/>
          <a:ln w="9525">
            <a:solidFill>
              <a:srgbClr val="1C1C1C"/>
            </a:solidFill>
            <a:miter lim="800000"/>
            <a:headEnd/>
            <a:tailEnd/>
          </a:ln>
          <a:extLst>
            <a:ext uri="{909E8E84-426E-40DD-AFC4-6F175D3DCCD1}">
              <a14:hiddenFill xmlns:a14="http://schemas.microsoft.com/office/drawing/2010/main">
                <a:noFill/>
              </a14:hiddenFill>
            </a:ext>
          </a:extLst>
        </p:spPr>
      </p:cxnSp>
      <p:sp>
        <p:nvSpPr>
          <p:cNvPr id="6183" name="Text Box 24"/>
          <p:cNvSpPr txBox="1">
            <a:spLocks noChangeArrowheads="1"/>
          </p:cNvSpPr>
          <p:nvPr/>
        </p:nvSpPr>
        <p:spPr bwMode="gray">
          <a:xfrm>
            <a:off x="2873174" y="812014"/>
            <a:ext cx="51274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 Soi bóng kinh thành Phú Xuân của Nguyễn Huệ</a:t>
            </a:r>
          </a:p>
        </p:txBody>
      </p:sp>
      <p:sp>
        <p:nvSpPr>
          <p:cNvPr id="6184" name="Text Box 24"/>
          <p:cNvSpPr txBox="1">
            <a:spLocks noChangeArrowheads="1"/>
          </p:cNvSpPr>
          <p:nvPr/>
        </p:nvSpPr>
        <p:spPr bwMode="gray">
          <a:xfrm>
            <a:off x="6713475" y="1647361"/>
            <a:ext cx="2438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 Đi vào những cuộc khởi nghĩa bi tráng</a:t>
            </a:r>
          </a:p>
        </p:txBody>
      </p:sp>
      <p:sp>
        <p:nvSpPr>
          <p:cNvPr id="15" name="TextBox 14"/>
          <p:cNvSpPr txBox="1"/>
          <p:nvPr/>
        </p:nvSpPr>
        <p:spPr>
          <a:xfrm>
            <a:off x="1485900" y="5585441"/>
            <a:ext cx="6553200"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Sông Hương là chứng nhân của những thăng trầm lịch sử</a:t>
            </a:r>
          </a:p>
        </p:txBody>
      </p:sp>
      <p:sp>
        <p:nvSpPr>
          <p:cNvPr id="19" name="TextBox 18"/>
          <p:cNvSpPr txBox="1"/>
          <p:nvPr/>
        </p:nvSpPr>
        <p:spPr>
          <a:xfrm>
            <a:off x="636394" y="269683"/>
            <a:ext cx="3912531" cy="584775"/>
          </a:xfrm>
          <a:prstGeom prst="rect">
            <a:avLst/>
          </a:prstGeom>
          <a:noFill/>
        </p:spPr>
        <p:txBody>
          <a:bodyPr wrap="square" rtlCol="0">
            <a:spAutoFit/>
          </a:bodyPr>
          <a:lstStyle/>
          <a:p>
            <a:r>
              <a:rPr lang="en-US" sz="3200" b="1">
                <a:solidFill>
                  <a:srgbClr val="FFFF00"/>
                </a:solidFill>
                <a:latin typeface="Times New Roman" panose="02020603050405020304" pitchFamily="18" charset="0"/>
                <a:cs typeface="Times New Roman" panose="02020603050405020304" pitchFamily="18" charset="0"/>
              </a:rPr>
              <a:t>a. Dòng sông lịch sử</a:t>
            </a:r>
          </a:p>
        </p:txBody>
      </p:sp>
    </p:spTree>
    <p:extLst>
      <p:ext uri="{BB962C8B-B14F-4D97-AF65-F5344CB8AC3E}">
        <p14:creationId xmlns:p14="http://schemas.microsoft.com/office/powerpoint/2010/main" val="146494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6158"/>
                                        </p:tgtEl>
                                        <p:attrNameLst>
                                          <p:attrName>style.visibility</p:attrName>
                                        </p:attrNameLst>
                                      </p:cBhvr>
                                      <p:to>
                                        <p:strVal val="visible"/>
                                      </p:to>
                                    </p:set>
                                    <p:animEffect transition="in" filter="wipe(up)">
                                      <p:cBhvr>
                                        <p:cTn id="31" dur="500"/>
                                        <p:tgtEl>
                                          <p:spTgt spid="615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178"/>
                                        </p:tgtEl>
                                        <p:attrNameLst>
                                          <p:attrName>style.visibility</p:attrName>
                                        </p:attrNameLst>
                                      </p:cBhvr>
                                      <p:to>
                                        <p:strVal val="visible"/>
                                      </p:to>
                                    </p:set>
                                    <p:animEffect transition="in" filter="wipe(up)">
                                      <p:cBhvr>
                                        <p:cTn id="34" dur="500"/>
                                        <p:tgtEl>
                                          <p:spTgt spid="617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6157"/>
                                        </p:tgtEl>
                                        <p:attrNameLst>
                                          <p:attrName>style.visibility</p:attrName>
                                        </p:attrNameLst>
                                      </p:cBhvr>
                                      <p:to>
                                        <p:strVal val="visible"/>
                                      </p:to>
                                    </p:set>
                                    <p:animEffect transition="in" filter="wipe(up)">
                                      <p:cBhvr>
                                        <p:cTn id="39" dur="500"/>
                                        <p:tgtEl>
                                          <p:spTgt spid="615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6179"/>
                                        </p:tgtEl>
                                        <p:attrNameLst>
                                          <p:attrName>style.visibility</p:attrName>
                                        </p:attrNameLst>
                                      </p:cBhvr>
                                      <p:to>
                                        <p:strVal val="visible"/>
                                      </p:to>
                                    </p:set>
                                    <p:animEffect transition="in" filter="wipe(up)">
                                      <p:cBhvr>
                                        <p:cTn id="42" dur="500"/>
                                        <p:tgtEl>
                                          <p:spTgt spid="61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183"/>
                                        </p:tgtEl>
                                        <p:attrNameLst>
                                          <p:attrName>style.visibility</p:attrName>
                                        </p:attrNameLst>
                                      </p:cBhvr>
                                      <p:to>
                                        <p:strVal val="visible"/>
                                      </p:to>
                                    </p:set>
                                    <p:animEffect transition="in" filter="wipe(down)">
                                      <p:cBhvr>
                                        <p:cTn id="47" dur="500"/>
                                        <p:tgtEl>
                                          <p:spTgt spid="6183"/>
                                        </p:tgtEl>
                                      </p:cBhvr>
                                    </p:animEffect>
                                  </p:childTnLst>
                                </p:cTn>
                              </p:par>
                              <p:par>
                                <p:cTn id="48" presetID="22" presetClass="entr" presetSubtype="4" fill="hold" nodeType="withEffect">
                                  <p:stCondLst>
                                    <p:cond delay="0"/>
                                  </p:stCondLst>
                                  <p:childTnLst>
                                    <p:set>
                                      <p:cBhvr>
                                        <p:cTn id="49" dur="1" fill="hold">
                                          <p:stCondLst>
                                            <p:cond delay="0"/>
                                          </p:stCondLst>
                                        </p:cTn>
                                        <p:tgtEl>
                                          <p:spTgt spid="6181"/>
                                        </p:tgtEl>
                                        <p:attrNameLst>
                                          <p:attrName>style.visibility</p:attrName>
                                        </p:attrNameLst>
                                      </p:cBhvr>
                                      <p:to>
                                        <p:strVal val="visible"/>
                                      </p:to>
                                    </p:set>
                                    <p:animEffect transition="in" filter="wipe(down)">
                                      <p:cBhvr>
                                        <p:cTn id="50" dur="500"/>
                                        <p:tgtEl>
                                          <p:spTgt spid="61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184"/>
                                        </p:tgtEl>
                                        <p:attrNameLst>
                                          <p:attrName>style.visibility</p:attrName>
                                        </p:attrNameLst>
                                      </p:cBhvr>
                                      <p:to>
                                        <p:strVal val="visible"/>
                                      </p:to>
                                    </p:set>
                                    <p:animEffect transition="in" filter="wipe(down)">
                                      <p:cBhvr>
                                        <p:cTn id="55" dur="500"/>
                                        <p:tgtEl>
                                          <p:spTgt spid="6184"/>
                                        </p:tgtEl>
                                      </p:cBhvr>
                                    </p:animEffect>
                                  </p:childTnLst>
                                </p:cTn>
                              </p:par>
                              <p:par>
                                <p:cTn id="56" presetID="22" presetClass="entr" presetSubtype="4" fill="hold" nodeType="withEffect">
                                  <p:stCondLst>
                                    <p:cond delay="0"/>
                                  </p:stCondLst>
                                  <p:childTnLst>
                                    <p:set>
                                      <p:cBhvr>
                                        <p:cTn id="57" dur="1" fill="hold">
                                          <p:stCondLst>
                                            <p:cond delay="0"/>
                                          </p:stCondLst>
                                        </p:cTn>
                                        <p:tgtEl>
                                          <p:spTgt spid="6182"/>
                                        </p:tgtEl>
                                        <p:attrNameLst>
                                          <p:attrName>style.visibility</p:attrName>
                                        </p:attrNameLst>
                                      </p:cBhvr>
                                      <p:to>
                                        <p:strVal val="visible"/>
                                      </p:to>
                                    </p:set>
                                    <p:animEffect transition="in" filter="wipe(down)">
                                      <p:cBhvr>
                                        <p:cTn id="58" dur="500"/>
                                        <p:tgtEl>
                                          <p:spTgt spid="618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8" grpId="0"/>
      <p:bldP spid="6179" grpId="0"/>
      <p:bldP spid="6183" grpId="0"/>
      <p:bldP spid="618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636394" y="269683"/>
            <a:ext cx="4469006"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b. Dòng sông âm nhạc</a:t>
            </a:r>
          </a:p>
        </p:txBody>
      </p:sp>
      <p:pic>
        <p:nvPicPr>
          <p:cNvPr id="5" name="Picture 4" descr="01_nhanhac.jpg"/>
          <p:cNvPicPr>
            <a:picLocks noChangeAspect="1"/>
          </p:cNvPicPr>
          <p:nvPr/>
        </p:nvPicPr>
        <p:blipFill>
          <a:blip r:embed="rId3"/>
          <a:stretch>
            <a:fillRect/>
          </a:stretch>
        </p:blipFill>
        <p:spPr>
          <a:xfrm>
            <a:off x="2667000" y="2057400"/>
            <a:ext cx="3886200" cy="3008671"/>
          </a:xfrm>
          <a:prstGeom prst="rect">
            <a:avLst/>
          </a:prstGeom>
        </p:spPr>
      </p:pic>
      <p:sp>
        <p:nvSpPr>
          <p:cNvPr id="6" name="Rounded Rectangle 5"/>
          <p:cNvSpPr/>
          <p:nvPr/>
        </p:nvSpPr>
        <p:spPr>
          <a:xfrm>
            <a:off x="228600" y="1066800"/>
            <a:ext cx="3276600" cy="17526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Sông Hương là </a:t>
            </a:r>
            <a:r>
              <a:rPr lang="vi-VN" sz="2800" b="1">
                <a:latin typeface="Times New Roman" panose="02020603050405020304" pitchFamily="18" charset="0"/>
                <a:cs typeface="Times New Roman" panose="02020603050405020304" pitchFamily="18" charset="0"/>
              </a:rPr>
              <a:t>người tài nữ đánh đàn lúc đêm khuya</a:t>
            </a:r>
            <a:endParaRPr lang="en-US" sz="2800" b="1">
              <a:latin typeface="Times New Roman" panose="02020603050405020304" pitchFamily="18" charset="0"/>
              <a:cs typeface="Times New Roman" panose="02020603050405020304" pitchFamily="18" charset="0"/>
            </a:endParaRPr>
          </a:p>
        </p:txBody>
      </p:sp>
      <p:sp>
        <p:nvSpPr>
          <p:cNvPr id="7" name="Rounded Rectangle 6"/>
          <p:cNvSpPr/>
          <p:nvPr/>
        </p:nvSpPr>
        <p:spPr>
          <a:xfrm>
            <a:off x="5705168" y="1066800"/>
            <a:ext cx="3276600" cy="17526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Sinh thành toàn bộ nền âm nhạc cổ điển Huế</a:t>
            </a:r>
          </a:p>
        </p:txBody>
      </p:sp>
      <p:sp>
        <p:nvSpPr>
          <p:cNvPr id="8" name="Rounded Rectangle 7"/>
          <p:cNvSpPr/>
          <p:nvPr/>
        </p:nvSpPr>
        <p:spPr>
          <a:xfrm>
            <a:off x="5715000" y="4430381"/>
            <a:ext cx="3276600" cy="17526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Cảm hứng để Nguyễn Du viết nên khúc đàn của nàng Kiều</a:t>
            </a:r>
          </a:p>
        </p:txBody>
      </p:sp>
      <p:sp>
        <p:nvSpPr>
          <p:cNvPr id="9" name="Rounded Rectangle 8"/>
          <p:cNvSpPr/>
          <p:nvPr/>
        </p:nvSpPr>
        <p:spPr>
          <a:xfrm>
            <a:off x="228600" y="4516413"/>
            <a:ext cx="3276600" cy="17526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Tứ đại cảnh</a:t>
            </a:r>
            <a:br>
              <a:rPr lang="en-US" sz="2800" b="1">
                <a:latin typeface="Times New Roman" panose="02020603050405020304" pitchFamily="18" charset="0"/>
                <a:cs typeface="Times New Roman" panose="02020603050405020304" pitchFamily="18" charset="0"/>
              </a:rPr>
            </a:br>
            <a:r>
              <a:rPr lang="en-US" sz="2800" b="1">
                <a:latin typeface="Times New Roman" panose="02020603050405020304" pitchFamily="18" charset="0"/>
                <a:cs typeface="Times New Roman" panose="02020603050405020304" pitchFamily="18" charset="0"/>
              </a:rPr>
              <a:t>bản nhạc cổ Huế</a:t>
            </a:r>
          </a:p>
        </p:txBody>
      </p:sp>
    </p:spTree>
    <p:extLst>
      <p:ext uri="{BB962C8B-B14F-4D97-AF65-F5344CB8AC3E}">
        <p14:creationId xmlns:p14="http://schemas.microsoft.com/office/powerpoint/2010/main" val="351384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1447800" y="2819400"/>
            <a:ext cx="621195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I. GIỚI THIỆU CHUNG</a:t>
            </a:r>
          </a:p>
        </p:txBody>
      </p:sp>
    </p:spTree>
    <p:extLst>
      <p:ext uri="{BB962C8B-B14F-4D97-AF65-F5344CB8AC3E}">
        <p14:creationId xmlns:p14="http://schemas.microsoft.com/office/powerpoint/2010/main" val="60273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743200" y="240890"/>
            <a:ext cx="4469006"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b. Dòng sông thi ca</a:t>
            </a:r>
          </a:p>
        </p:txBody>
      </p:sp>
      <p:sp>
        <p:nvSpPr>
          <p:cNvPr id="5" name="Rounded Rectangle 4"/>
          <p:cNvSpPr/>
          <p:nvPr/>
        </p:nvSpPr>
        <p:spPr>
          <a:xfrm>
            <a:off x="2438400" y="2362200"/>
            <a:ext cx="4114800" cy="2819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7030A0"/>
                </a:solidFill>
                <a:latin typeface="Times New Roman" panose="02020603050405020304" pitchFamily="18" charset="0"/>
                <a:cs typeface="Times New Roman" panose="02020603050405020304" pitchFamily="18" charset="0"/>
              </a:rPr>
              <a:t>D</a:t>
            </a:r>
            <a:r>
              <a:rPr lang="vi-VN" sz="3200" b="1">
                <a:solidFill>
                  <a:srgbClr val="7030A0"/>
                </a:solidFill>
                <a:latin typeface="+mj-lt"/>
                <a:cs typeface="Times New Roman" pitchFamily="18" charset="0"/>
              </a:rPr>
              <a:t>òng sông không bao giờ tự lặp lại mình trong thi ca.</a:t>
            </a:r>
            <a:endParaRPr lang="en-US" sz="3200" b="1">
              <a:solidFill>
                <a:srgbClr val="7030A0"/>
              </a:solidFill>
              <a:latin typeface="+mj-lt"/>
            </a:endParaRPr>
          </a:p>
        </p:txBody>
      </p:sp>
      <p:sp>
        <p:nvSpPr>
          <p:cNvPr id="6" name="Oval 5"/>
          <p:cNvSpPr/>
          <p:nvPr/>
        </p:nvSpPr>
        <p:spPr>
          <a:xfrm>
            <a:off x="1219200" y="1295400"/>
            <a:ext cx="2057400" cy="1981200"/>
          </a:xfrm>
          <a:prstGeom prst="ellipse">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Tản Đà</a:t>
            </a:r>
          </a:p>
        </p:txBody>
      </p:sp>
      <p:sp>
        <p:nvSpPr>
          <p:cNvPr id="7" name="Oval 6"/>
          <p:cNvSpPr/>
          <p:nvPr/>
        </p:nvSpPr>
        <p:spPr>
          <a:xfrm>
            <a:off x="5524500" y="1260987"/>
            <a:ext cx="2057400" cy="1981200"/>
          </a:xfrm>
          <a:prstGeom prst="ellipse">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Cao Bá Quát</a:t>
            </a:r>
          </a:p>
        </p:txBody>
      </p:sp>
      <p:sp>
        <p:nvSpPr>
          <p:cNvPr id="8" name="Oval 7"/>
          <p:cNvSpPr/>
          <p:nvPr/>
        </p:nvSpPr>
        <p:spPr>
          <a:xfrm>
            <a:off x="5791200" y="4262284"/>
            <a:ext cx="2057400" cy="1981200"/>
          </a:xfrm>
          <a:prstGeom prst="ellipse">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Bà Huyện Thanh Quan</a:t>
            </a:r>
          </a:p>
        </p:txBody>
      </p:sp>
      <p:sp>
        <p:nvSpPr>
          <p:cNvPr id="9" name="Oval 8"/>
          <p:cNvSpPr/>
          <p:nvPr/>
        </p:nvSpPr>
        <p:spPr>
          <a:xfrm>
            <a:off x="1267132" y="4318819"/>
            <a:ext cx="2057400" cy="1981200"/>
          </a:xfrm>
          <a:prstGeom prst="ellipse">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Tố Hữu</a:t>
            </a:r>
          </a:p>
        </p:txBody>
      </p:sp>
    </p:spTree>
    <p:extLst>
      <p:ext uri="{BB962C8B-B14F-4D97-AF65-F5344CB8AC3E}">
        <p14:creationId xmlns:p14="http://schemas.microsoft.com/office/powerpoint/2010/main" val="159470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1905000" y="1371600"/>
            <a:ext cx="7010400" cy="3733800"/>
          </a:xfrm>
        </p:spPr>
        <p:txBody>
          <a:bodyPr>
            <a:normAutofit/>
          </a:bodyPr>
          <a:lstStyle/>
          <a:p>
            <a:pPr algn="ctr">
              <a:lnSpc>
                <a:spcPct val="150000"/>
              </a:lnSpc>
              <a:buNone/>
            </a:pPr>
            <a:r>
              <a:rPr lang="vi-VN" b="1">
                <a:solidFill>
                  <a:srgbClr val="FF0000"/>
                </a:solidFill>
                <a:latin typeface="Times New Roman" pitchFamily="18" charset="0"/>
                <a:cs typeface="Times New Roman" pitchFamily="18" charset="0"/>
              </a:rPr>
              <a:t>Cái </a:t>
            </a:r>
            <a:r>
              <a:rPr lang="vi-VN" b="1" dirty="0">
                <a:solidFill>
                  <a:srgbClr val="FF0000"/>
                </a:solidFill>
                <a:latin typeface="Times New Roman" pitchFamily="18" charset="0"/>
                <a:cs typeface="Times New Roman" pitchFamily="18" charset="0"/>
              </a:rPr>
              <a:t>tôi trữ tình của </a:t>
            </a:r>
            <a:r>
              <a:rPr lang="vi-VN" b="1">
                <a:solidFill>
                  <a:srgbClr val="FF0000"/>
                </a:solidFill>
                <a:latin typeface="Times New Roman" pitchFamily="18" charset="0"/>
                <a:cs typeface="Times New Roman" pitchFamily="18" charset="0"/>
              </a:rPr>
              <a:t>tác giả</a:t>
            </a:r>
            <a:endParaRPr lang="vi-VN" b="1" dirty="0">
              <a:solidFill>
                <a:srgbClr val="FF0000"/>
              </a:solidFill>
              <a:latin typeface="Times New Roman" pitchFamily="18" charset="0"/>
              <a:cs typeface="Times New Roman" pitchFamily="18" charset="0"/>
            </a:endParaRPr>
          </a:p>
          <a:p>
            <a:pPr marL="0" indent="0" fontAlgn="base">
              <a:lnSpc>
                <a:spcPct val="150000"/>
              </a:lnSpc>
              <a:buNone/>
            </a:pPr>
            <a:r>
              <a:rPr lang="vi-VN" sz="2800" b="1" dirty="0">
                <a:latin typeface="+mj-lt"/>
              </a:rPr>
              <a:t>– Cái tôi tài hoa, vốn hiểu biết phong phú</a:t>
            </a:r>
          </a:p>
          <a:p>
            <a:pPr marL="0" indent="0" fontAlgn="base">
              <a:lnSpc>
                <a:spcPct val="150000"/>
              </a:lnSpc>
              <a:buNone/>
            </a:pPr>
            <a:r>
              <a:rPr lang="vi-VN" sz="2800" b="1" dirty="0">
                <a:latin typeface="+mj-lt"/>
              </a:rPr>
              <a:t>– Cái tôi tinh tế, dạt dào cảm xúc, hướng nội</a:t>
            </a:r>
          </a:p>
          <a:p>
            <a:pPr marL="0" indent="0" fontAlgn="base">
              <a:lnSpc>
                <a:spcPct val="150000"/>
              </a:lnSpc>
              <a:buNone/>
            </a:pPr>
            <a:r>
              <a:rPr lang="vi-VN" sz="2800" b="1" dirty="0">
                <a:latin typeface="+mj-lt"/>
              </a:rPr>
              <a:t>– Tình yêu, sự gắn bó sâu sắc với xứ Huế</a:t>
            </a:r>
          </a:p>
          <a:p>
            <a:pPr algn="just">
              <a:lnSpc>
                <a:spcPct val="150000"/>
              </a:lnSpc>
            </a:pPr>
            <a:endParaRPr lang="vi-VN" sz="2400" b="1" dirty="0">
              <a:latin typeface="+mj-lt"/>
            </a:endParaRPr>
          </a:p>
          <a:p>
            <a:pPr>
              <a:lnSpc>
                <a:spcPct val="150000"/>
              </a:lnSpc>
              <a:buNone/>
            </a:pPr>
            <a:endParaRPr lang="en-US"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i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ox(i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10600" cy="6019800"/>
          </a:xfrm>
        </p:spPr>
        <p:txBody>
          <a:bodyPr>
            <a:noAutofit/>
          </a:bodyPr>
          <a:lstStyle/>
          <a:p>
            <a:pPr algn="just">
              <a:lnSpc>
                <a:spcPct val="150000"/>
              </a:lnSpc>
              <a:buNone/>
            </a:pPr>
            <a:r>
              <a:rPr lang="vi-VN" b="1" dirty="0">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	Bằng </a:t>
            </a:r>
            <a:r>
              <a:rPr lang="vi-VN" b="1" dirty="0">
                <a:latin typeface="Times New Roman" panose="02020603050405020304" pitchFamily="18" charset="0"/>
                <a:cs typeface="Times New Roman" panose="02020603050405020304" pitchFamily="18" charset="0"/>
              </a:rPr>
              <a:t>tài năng </a:t>
            </a:r>
            <a:r>
              <a:rPr lang="vi-VN" b="1">
                <a:latin typeface="Times New Roman" panose="02020603050405020304" pitchFamily="18" charset="0"/>
                <a:cs typeface="Times New Roman" panose="02020603050405020304" pitchFamily="18" charset="0"/>
              </a:rPr>
              <a:t>của cây</a:t>
            </a:r>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bút </a:t>
            </a:r>
            <a:r>
              <a:rPr lang="vi-VN" b="1" dirty="0">
                <a:latin typeface="Times New Roman" panose="02020603050405020304" pitchFamily="18" charset="0"/>
                <a:cs typeface="Times New Roman" panose="02020603050405020304" pitchFamily="18" charset="0"/>
              </a:rPr>
              <a:t>giàu trí tuệ, tác </a:t>
            </a:r>
            <a:r>
              <a:rPr lang="vi-VN" b="1">
                <a:latin typeface="Times New Roman" panose="02020603050405020304" pitchFamily="18" charset="0"/>
                <a:cs typeface="Times New Roman" panose="02020603050405020304" pitchFamily="18" charset="0"/>
              </a:rPr>
              <a:t>giả thể</a:t>
            </a:r>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hiện </a:t>
            </a:r>
            <a:r>
              <a:rPr lang="vi-VN" b="1" dirty="0">
                <a:latin typeface="Times New Roman" panose="02020603050405020304" pitchFamily="18" charset="0"/>
                <a:cs typeface="Times New Roman" panose="02020603050405020304" pitchFamily="18" charset="0"/>
              </a:rPr>
              <a:t>những phát hiện</a:t>
            </a:r>
            <a:r>
              <a:rPr lang="vi-VN" b="1">
                <a:latin typeface="Times New Roman" panose="02020603050405020304" pitchFamily="18" charset="0"/>
                <a:cs typeface="Times New Roman" panose="02020603050405020304" pitchFamily="18" charset="0"/>
              </a:rPr>
              <a:t>, khám</a:t>
            </a:r>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phá </a:t>
            </a:r>
            <a:r>
              <a:rPr lang="vi-VN" b="1" dirty="0">
                <a:latin typeface="Times New Roman" panose="02020603050405020304" pitchFamily="18" charset="0"/>
                <a:cs typeface="Times New Roman" panose="02020603050405020304" pitchFamily="18" charset="0"/>
              </a:rPr>
              <a:t>sâu sắc và độc </a:t>
            </a:r>
            <a:r>
              <a:rPr lang="vi-VN" b="1">
                <a:latin typeface="Times New Roman" panose="02020603050405020304" pitchFamily="18" charset="0"/>
                <a:cs typeface="Times New Roman" panose="02020603050405020304" pitchFamily="18" charset="0"/>
              </a:rPr>
              <a:t>đáo về</a:t>
            </a:r>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sông </a:t>
            </a:r>
            <a:r>
              <a:rPr lang="vi-VN" b="1" dirty="0">
                <a:latin typeface="Times New Roman" panose="02020603050405020304" pitchFamily="18" charset="0"/>
                <a:cs typeface="Times New Roman" panose="02020603050405020304" pitchFamily="18" charset="0"/>
              </a:rPr>
              <a:t>Hương; bộc lộ </a:t>
            </a:r>
            <a:r>
              <a:rPr lang="vi-VN" b="1">
                <a:latin typeface="Times New Roman" panose="02020603050405020304" pitchFamily="18" charset="0"/>
                <a:cs typeface="Times New Roman" panose="02020603050405020304" pitchFamily="18" charset="0"/>
              </a:rPr>
              <a:t>tình yêu</a:t>
            </a:r>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tha </a:t>
            </a:r>
            <a:r>
              <a:rPr lang="vi-VN" b="1" dirty="0">
                <a:latin typeface="Times New Roman" panose="02020603050405020304" pitchFamily="18" charset="0"/>
                <a:cs typeface="Times New Roman" panose="02020603050405020304" pitchFamily="18" charset="0"/>
              </a:rPr>
              <a:t>thiết, sâu lắng và </a:t>
            </a:r>
            <a:r>
              <a:rPr lang="vi-VN" b="1">
                <a:latin typeface="Times New Roman" panose="02020603050405020304" pitchFamily="18" charset="0"/>
                <a:cs typeface="Times New Roman" panose="02020603050405020304" pitchFamily="18" charset="0"/>
              </a:rPr>
              <a:t>niềm tự</a:t>
            </a:r>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hào </a:t>
            </a:r>
            <a:r>
              <a:rPr lang="vi-VN" b="1" dirty="0">
                <a:latin typeface="Times New Roman" panose="02020603050405020304" pitchFamily="18" charset="0"/>
                <a:cs typeface="Times New Roman" panose="02020603050405020304" pitchFamily="18" charset="0"/>
              </a:rPr>
              <a:t>lớn lao của nhà </a:t>
            </a:r>
            <a:r>
              <a:rPr lang="vi-VN" b="1">
                <a:latin typeface="Times New Roman" panose="02020603050405020304" pitchFamily="18" charset="0"/>
                <a:cs typeface="Times New Roman" panose="02020603050405020304" pitchFamily="18" charset="0"/>
              </a:rPr>
              <a:t>văn đối</a:t>
            </a:r>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với </a:t>
            </a:r>
            <a:r>
              <a:rPr lang="vi-VN" b="1" dirty="0">
                <a:latin typeface="Times New Roman" panose="02020603050405020304" pitchFamily="18" charset="0"/>
                <a:cs typeface="Times New Roman" panose="02020603050405020304" pitchFamily="18" charset="0"/>
              </a:rPr>
              <a:t>dòng sông </a:t>
            </a:r>
            <a:r>
              <a:rPr lang="vi-VN" b="1">
                <a:latin typeface="Times New Roman" panose="02020603050405020304" pitchFamily="18" charset="0"/>
                <a:cs typeface="Times New Roman" panose="02020603050405020304" pitchFamily="18" charset="0"/>
              </a:rPr>
              <a:t>quê hương,</a:t>
            </a:r>
            <a:r>
              <a:rPr lang="en-US" b="1">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với </a:t>
            </a:r>
            <a:r>
              <a:rPr lang="vi-VN" b="1" dirty="0">
                <a:latin typeface="Times New Roman" panose="02020603050405020304" pitchFamily="18" charset="0"/>
                <a:cs typeface="Times New Roman" panose="02020603050405020304" pitchFamily="18" charset="0"/>
              </a:rPr>
              <a:t>xứ Huế </a:t>
            </a:r>
            <a:r>
              <a:rPr lang="vi-VN" b="1">
                <a:latin typeface="Times New Roman" panose="02020603050405020304" pitchFamily="18" charset="0"/>
                <a:cs typeface="Times New Roman" panose="02020603050405020304" pitchFamily="18" charset="0"/>
              </a:rPr>
              <a:t>thân thương</a:t>
            </a:r>
            <a:r>
              <a:rPr lang="en-US" b="1">
                <a:latin typeface="Times New Roman" panose="02020603050405020304" pitchFamily="18" charset="0"/>
                <a:cs typeface="Times New Roman" panose="02020603050405020304" pitchFamily="18" charset="0"/>
              </a:rPr>
              <a:t> và sự trân trọng đối với những giá trị cổ xưa của dân tộc</a:t>
            </a:r>
            <a:r>
              <a:rPr lang="vi-VN" b="1">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1143000" y="655638"/>
            <a:ext cx="6400800" cy="715962"/>
          </a:xfrm>
        </p:spPr>
        <p:txBody>
          <a:bodyPr>
            <a:normAutofit fontScale="90000"/>
          </a:bodyPr>
          <a:lstStyle/>
          <a:p>
            <a:r>
              <a:rPr lang="en-US" b="1">
                <a:solidFill>
                  <a:srgbClr val="FF0000"/>
                </a:solidFill>
              </a:rPr>
              <a:t>III. </a:t>
            </a:r>
            <a:r>
              <a:rPr lang="vi-VN" b="1">
                <a:solidFill>
                  <a:srgbClr val="FF0000"/>
                </a:solidFill>
              </a:rPr>
              <a:t>Tổng kết</a:t>
            </a:r>
            <a:endParaRPr lang="en-US"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762000" y="228600"/>
            <a:ext cx="7924800" cy="1143000"/>
          </a:xfrm>
        </p:spPr>
        <p:txBody>
          <a:bodyPr>
            <a:noAutofit/>
          </a:bodyPr>
          <a:lstStyle/>
          <a:p>
            <a:pPr>
              <a:lnSpc>
                <a:spcPct val="150000"/>
              </a:lnSpc>
              <a:buNone/>
            </a:pPr>
            <a:r>
              <a:rPr lang="en-US" dirty="0">
                <a:solidFill>
                  <a:srgbClr val="FF0000"/>
                </a:solidFill>
                <a:latin typeface="+mj-lt"/>
                <a:cs typeface="Times New Roman" pitchFamily="18" charset="0"/>
              </a:rPr>
              <a:t>	</a:t>
            </a:r>
            <a:r>
              <a:rPr lang="en-US">
                <a:solidFill>
                  <a:srgbClr val="FF0000"/>
                </a:solidFill>
                <a:latin typeface="+mj-lt"/>
                <a:cs typeface="Times New Roman" pitchFamily="18" charset="0"/>
              </a:rPr>
              <a:t>	</a:t>
            </a:r>
            <a:r>
              <a:rPr lang="en-US" sz="3200" b="1">
                <a:solidFill>
                  <a:srgbClr val="FF0000"/>
                </a:solidFill>
                <a:latin typeface="Times New Roman" panose="02020603050405020304" pitchFamily="18" charset="0"/>
                <a:cs typeface="Times New Roman" panose="02020603050405020304" pitchFamily="18" charset="0"/>
              </a:rPr>
              <a:t>1. Tác giả Hoàng Phủ Ngọc Tường</a:t>
            </a:r>
          </a:p>
        </p:txBody>
      </p:sp>
      <p:sp>
        <p:nvSpPr>
          <p:cNvPr id="2" name="Rounded Rectangle 1"/>
          <p:cNvSpPr/>
          <p:nvPr/>
        </p:nvSpPr>
        <p:spPr>
          <a:xfrm>
            <a:off x="222455" y="1219200"/>
            <a:ext cx="4730545" cy="1524000"/>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a:latin typeface="Times New Roman" pitchFamily="18" charset="0"/>
                <a:cs typeface="Times New Roman" pitchFamily="18" charset="0"/>
              </a:rPr>
              <a:t>Là </a:t>
            </a:r>
            <a:r>
              <a:rPr lang="en-US" sz="3200">
                <a:latin typeface="Times New Roman" pitchFamily="18" charset="0"/>
                <a:cs typeface="Times New Roman" pitchFamily="18" charset="0"/>
              </a:rPr>
              <a:t>cây bút xuất sắc của văn xuôi trữ tình trong VH hiện đại</a:t>
            </a:r>
          </a:p>
        </p:txBody>
      </p:sp>
      <p:sp>
        <p:nvSpPr>
          <p:cNvPr id="4" name="Rounded Rectangle 3"/>
          <p:cNvSpPr/>
          <p:nvPr/>
        </p:nvSpPr>
        <p:spPr>
          <a:xfrm>
            <a:off x="222455" y="2971800"/>
            <a:ext cx="4730545" cy="838200"/>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atin typeface="Times New Roman" pitchFamily="18" charset="0"/>
                <a:cs typeface="Times New Roman" pitchFamily="18" charset="0"/>
              </a:rPr>
              <a:t>Chuyên về bút kí</a:t>
            </a:r>
          </a:p>
        </p:txBody>
      </p:sp>
      <p:sp>
        <p:nvSpPr>
          <p:cNvPr id="5" name="Rounded Rectangle 4"/>
          <p:cNvSpPr/>
          <p:nvPr/>
        </p:nvSpPr>
        <p:spPr>
          <a:xfrm>
            <a:off x="129049" y="4038600"/>
            <a:ext cx="4823951" cy="2667000"/>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a:latin typeface="Times New Roman" pitchFamily="18" charset="0"/>
                <a:cs typeface="Times New Roman" pitchFamily="18" charset="0"/>
              </a:rPr>
              <a:t>Kết hợp nhuần nhuyễn giữa chất trí tuệ và tính trữ tình, giữa nghị luận sắc bén và tư duy đa chiều, hành văn hướng nội, súc tích, mê đắm và tài hoa. </a:t>
            </a:r>
            <a:endParaRPr lang="en-US" sz="280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905" y="1371600"/>
            <a:ext cx="3894496"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38200" y="1371600"/>
            <a:ext cx="7696200" cy="37856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1594000" scaled="0"/>
          </a:gradFill>
        </p:spPr>
        <p:txBody>
          <a:bodyPr wrap="square">
            <a:spAutoFit/>
          </a:bodyPr>
          <a:lstStyle/>
          <a:p>
            <a:pPr>
              <a:lnSpc>
                <a:spcPct val="150000"/>
              </a:lnSpc>
              <a:buNone/>
            </a:pPr>
            <a:r>
              <a:rPr lang="en-US" sz="3200" b="1">
                <a:solidFill>
                  <a:srgbClr val="FF0000"/>
                </a:solidFill>
                <a:latin typeface="Times New Roman" pitchFamily="18" charset="0"/>
                <a:cs typeface="Times New Roman" pitchFamily="18" charset="0"/>
              </a:rPr>
              <a:t>2. Tác phẩm </a:t>
            </a:r>
            <a:r>
              <a:rPr lang="en-US" sz="3200" b="1" i="1">
                <a:solidFill>
                  <a:srgbClr val="FF0000"/>
                </a:solidFill>
                <a:latin typeface="Times New Roman" pitchFamily="18" charset="0"/>
                <a:cs typeface="Times New Roman" pitchFamily="18" charset="0"/>
              </a:rPr>
              <a:t>Ai đã đặt tên cho dòng sông?</a:t>
            </a:r>
            <a:endParaRPr lang="en-US" sz="3200" b="1">
              <a:solidFill>
                <a:srgbClr val="FF0000"/>
              </a:solidFill>
              <a:latin typeface="Times New Roman" pitchFamily="18" charset="0"/>
              <a:cs typeface="Times New Roman" pitchFamily="18" charset="0"/>
            </a:endParaRPr>
          </a:p>
          <a:p>
            <a:pPr>
              <a:lnSpc>
                <a:spcPct val="150000"/>
              </a:lnSpc>
              <a:buFontTx/>
              <a:buChar char="-"/>
            </a:pPr>
            <a:r>
              <a:rPr lang="en-US" sz="3200">
                <a:latin typeface="Times New Roman" pitchFamily="18" charset="0"/>
                <a:cs typeface="Times New Roman" pitchFamily="18" charset="0"/>
              </a:rPr>
              <a:t> Viết 1981, tại Huế</a:t>
            </a:r>
          </a:p>
          <a:p>
            <a:pPr>
              <a:lnSpc>
                <a:spcPct val="150000"/>
              </a:lnSpc>
              <a:buFontTx/>
              <a:buChar char="-"/>
            </a:pPr>
            <a:r>
              <a:rPr lang="en-US" sz="3200">
                <a:latin typeface="Times New Roman" pitchFamily="18" charset="0"/>
                <a:cs typeface="Times New Roman" pitchFamily="18" charset="0"/>
              </a:rPr>
              <a:t> Là tác phẩm bút kí xuất sắc mang đậm phong cách HPNT cùng với tình yêu ông dành cho Huế</a:t>
            </a:r>
            <a:endParaRPr lang="en-US" sz="3200"/>
          </a:p>
        </p:txBody>
      </p:sp>
    </p:spTree>
    <p:extLst>
      <p:ext uri="{BB962C8B-B14F-4D97-AF65-F5344CB8AC3E}">
        <p14:creationId xmlns:p14="http://schemas.microsoft.com/office/powerpoint/2010/main" val="106225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021566" y="2819400"/>
            <a:ext cx="7064434"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II. ĐỌC – HIỂU VĂN BẢN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spTree>
    <p:extLst>
      <p:ext uri="{BB962C8B-B14F-4D97-AF65-F5344CB8AC3E}">
        <p14:creationId xmlns:p14="http://schemas.microsoft.com/office/powerpoint/2010/main" val="129854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685800" y="1295400"/>
            <a:ext cx="8229600" cy="1524000"/>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itchFamily="18" charset="0"/>
                <a:cs typeface="Times New Roman" pitchFamily="18" charset="0"/>
              </a:rPr>
              <a:t>1. Dòng chảy địa lí: Thủy trình Hương giang</a:t>
            </a:r>
          </a:p>
        </p:txBody>
      </p:sp>
      <p:sp>
        <p:nvSpPr>
          <p:cNvPr id="3" name="Rounded Rectangle 2"/>
          <p:cNvSpPr/>
          <p:nvPr/>
        </p:nvSpPr>
        <p:spPr>
          <a:xfrm>
            <a:off x="685800" y="3581400"/>
            <a:ext cx="8229600" cy="1524000"/>
          </a:xfrm>
          <a:prstGeom prst="round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itchFamily="18" charset="0"/>
                <a:cs typeface="Times New Roman" pitchFamily="18" charset="0"/>
              </a:rPr>
              <a:t>2. Dòng sông âm nhạc, lịch sử, thi ca</a:t>
            </a:r>
          </a:p>
        </p:txBody>
      </p:sp>
    </p:spTree>
    <p:extLst>
      <p:ext uri="{BB962C8B-B14F-4D97-AF65-F5344CB8AC3E}">
        <p14:creationId xmlns:p14="http://schemas.microsoft.com/office/powerpoint/2010/main" val="33451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32"/>
            <a:ext cx="9144000" cy="6743824"/>
          </a:xfrm>
          <a:prstGeom prst="rect">
            <a:avLst/>
          </a:prstGeom>
        </p:spPr>
      </p:pic>
    </p:spTree>
    <p:extLst>
      <p:ext uri="{BB962C8B-B14F-4D97-AF65-F5344CB8AC3E}">
        <p14:creationId xmlns:p14="http://schemas.microsoft.com/office/powerpoint/2010/main" val="104856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381000" y="1828800"/>
            <a:ext cx="1889125" cy="3505200"/>
            <a:chOff x="685800" y="2209800"/>
            <a:chExt cx="1889125" cy="3200400"/>
          </a:xfrm>
        </p:grpSpPr>
        <p:grpSp>
          <p:nvGrpSpPr>
            <p:cNvPr id="2" name="Group 7"/>
            <p:cNvGrpSpPr>
              <a:grpSpLocks/>
            </p:cNvGrpSpPr>
            <p:nvPr/>
          </p:nvGrpSpPr>
          <p:grpSpPr bwMode="auto">
            <a:xfrm>
              <a:off x="685800" y="2209800"/>
              <a:ext cx="1889125" cy="3200400"/>
              <a:chOff x="60" y="2014"/>
              <a:chExt cx="1370" cy="1762"/>
            </a:xfrm>
          </p:grpSpPr>
          <p:sp>
            <p:nvSpPr>
              <p:cNvPr id="3" name="AutoShape 8"/>
              <p:cNvSpPr>
                <a:spLocks noChangeArrowheads="1"/>
              </p:cNvSpPr>
              <p:nvPr/>
            </p:nvSpPr>
            <p:spPr bwMode="gray">
              <a:xfrm>
                <a:off x="60" y="2016"/>
                <a:ext cx="1370" cy="1760"/>
              </a:xfrm>
              <a:prstGeom prst="roundRect">
                <a:avLst>
                  <a:gd name="adj" fmla="val 4806"/>
                </a:avLst>
              </a:prstGeom>
              <a:gradFill rotWithShape="1">
                <a:gsLst>
                  <a:gs pos="0">
                    <a:schemeClr val="accent1"/>
                  </a:gs>
                  <a:gs pos="100000">
                    <a:schemeClr val="accent1">
                      <a:gamma/>
                      <a:shade val="54902"/>
                      <a:invGamma/>
                    </a:schemeClr>
                  </a:gs>
                </a:gsLst>
                <a:lin ang="5400000" scaled="1"/>
              </a:gradFill>
              <a:ln w="9525">
                <a:noFill/>
                <a:round/>
                <a:headEnd/>
                <a:tailEnd/>
              </a:ln>
              <a:effectLst/>
              <a:scene3d>
                <a:camera prst="legacyPerspectiveRight">
                  <a:rot lat="0" lon="300000" rev="0"/>
                </a:camera>
                <a:lightRig rig="legacyFlat3" dir="r"/>
              </a:scene3d>
              <a:sp3d extrusionH="887400" prstMaterial="legacyPlastic">
                <a:bevelT w="13500" h="13500" prst="angle"/>
                <a:bevelB w="13500" h="13500" prst="angle"/>
                <a:extrusionClr>
                  <a:schemeClr val="accent1"/>
                </a:extrusionClr>
              </a:sp3d>
            </p:spPr>
            <p:txBody>
              <a:bodyPr wrap="none" anchor="ctr">
                <a:flatTx/>
              </a:bodyPr>
              <a:lstStyle/>
              <a:p>
                <a:pPr eaLnBrk="1" hangingPunct="1">
                  <a:defRPr/>
                </a:pPr>
                <a:endParaRPr lang="en-US">
                  <a:latin typeface="Arial" charset="0"/>
                  <a:cs typeface="Arial" charset="0"/>
                </a:endParaRPr>
              </a:p>
            </p:txBody>
          </p:sp>
          <p:sp>
            <p:nvSpPr>
              <p:cNvPr id="4" name="Line 9"/>
              <p:cNvSpPr>
                <a:spLocks noChangeShapeType="1"/>
              </p:cNvSpPr>
              <p:nvPr/>
            </p:nvSpPr>
            <p:spPr bwMode="gray">
              <a:xfrm flipV="1">
                <a:off x="134" y="2014"/>
                <a:ext cx="1222" cy="16"/>
              </a:xfrm>
              <a:prstGeom prst="line">
                <a:avLst/>
              </a:prstGeom>
              <a:noFill/>
              <a:ln w="9525">
                <a:solidFill>
                  <a:srgbClr val="F8F8F8">
                    <a:alpha val="30196"/>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Freeform 10"/>
              <p:cNvSpPr>
                <a:spLocks/>
              </p:cNvSpPr>
              <p:nvPr/>
            </p:nvSpPr>
            <p:spPr bwMode="gray">
              <a:xfrm rot="60000" flipV="1">
                <a:off x="86" y="3728"/>
                <a:ext cx="1334" cy="47"/>
              </a:xfrm>
              <a:custGeom>
                <a:avLst/>
                <a:gdLst>
                  <a:gd name="T0" fmla="*/ 0 w 1318"/>
                  <a:gd name="T1" fmla="*/ 1756 h 19"/>
                  <a:gd name="T2" fmla="*/ 77 w 1318"/>
                  <a:gd name="T3" fmla="*/ 0 h 19"/>
                  <a:gd name="T4" fmla="*/ 1327 w 1318"/>
                  <a:gd name="T5" fmla="*/ 0 h 19"/>
                  <a:gd name="T6" fmla="*/ 1400 w 1318"/>
                  <a:gd name="T7" fmla="*/ 1756 h 19"/>
                  <a:gd name="T8" fmla="*/ 0 60000 65536"/>
                  <a:gd name="T9" fmla="*/ 0 60000 65536"/>
                  <a:gd name="T10" fmla="*/ 0 60000 65536"/>
                  <a:gd name="T11" fmla="*/ 0 60000 65536"/>
                  <a:gd name="T12" fmla="*/ 0 w 1318"/>
                  <a:gd name="T13" fmla="*/ 0 h 19"/>
                  <a:gd name="T14" fmla="*/ 1318 w 1318"/>
                  <a:gd name="T15" fmla="*/ 19 h 19"/>
                </a:gdLst>
                <a:ahLst/>
                <a:cxnLst>
                  <a:cxn ang="T8">
                    <a:pos x="T0" y="T1"/>
                  </a:cxn>
                  <a:cxn ang="T9">
                    <a:pos x="T2" y="T3"/>
                  </a:cxn>
                  <a:cxn ang="T10">
                    <a:pos x="T4" y="T5"/>
                  </a:cxn>
                  <a:cxn ang="T11">
                    <a:pos x="T6" y="T7"/>
                  </a:cxn>
                </a:cxnLst>
                <a:rect l="T12" t="T13" r="T14" b="T15"/>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6" name="Text Box 4"/>
            <p:cNvSpPr txBox="1">
              <a:spLocks noChangeArrowheads="1"/>
            </p:cNvSpPr>
            <p:nvPr/>
          </p:nvSpPr>
          <p:spPr bwMode="gray">
            <a:xfrm>
              <a:off x="765717" y="2472988"/>
              <a:ext cx="16557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solidFill>
                    <a:srgbClr val="F8F8F8"/>
                  </a:solidFill>
                  <a:latin typeface="Times New Roman" panose="02020603050405020304" pitchFamily="18" charset="0"/>
                  <a:cs typeface="Times New Roman" panose="02020603050405020304" pitchFamily="18" charset="0"/>
                </a:rPr>
                <a:t>a. Sông Hương ở thượng nguồn</a:t>
              </a:r>
            </a:p>
          </p:txBody>
        </p:sp>
      </p:grpSp>
      <p:sp>
        <p:nvSpPr>
          <p:cNvPr id="9" name="Rounded Rectangle 8"/>
          <p:cNvSpPr/>
          <p:nvPr/>
        </p:nvSpPr>
        <p:spPr>
          <a:xfrm>
            <a:off x="2372164" y="1295400"/>
            <a:ext cx="6543235" cy="1219200"/>
          </a:xfrm>
          <a:prstGeom prst="roundRect">
            <a:avLst/>
          </a:prstGeom>
          <a:solidFill>
            <a:schemeClr val="bg2"/>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B</a:t>
            </a:r>
            <a:r>
              <a:rPr lang="vi-VN" sz="3200" b="1">
                <a:latin typeface="Times New Roman" panose="02020603050405020304" pitchFamily="18" charset="0"/>
                <a:cs typeface="Times New Roman" panose="02020603050405020304" pitchFamily="18" charset="0"/>
              </a:rPr>
              <a:t>ản</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trường ca của rừng già</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với</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nhiều biến tấu trầm bổng</a:t>
            </a:r>
            <a:endParaRPr lang="en-US" sz="3200" b="1">
              <a:latin typeface="Times New Roman" pitchFamily="18" charset="0"/>
              <a:cs typeface="Times New Roman" pitchFamily="18" charset="0"/>
            </a:endParaRPr>
          </a:p>
        </p:txBody>
      </p:sp>
      <p:sp>
        <p:nvSpPr>
          <p:cNvPr id="10" name="Rounded Rectangle 9"/>
          <p:cNvSpPr/>
          <p:nvPr/>
        </p:nvSpPr>
        <p:spPr>
          <a:xfrm>
            <a:off x="2385301" y="2971800"/>
            <a:ext cx="6543235" cy="1219200"/>
          </a:xfrm>
          <a:prstGeom prst="roundRect">
            <a:avLst/>
          </a:prstGeom>
          <a:solidFill>
            <a:schemeClr val="bg2"/>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C</a:t>
            </a:r>
            <a:r>
              <a:rPr lang="vi-VN" sz="3200" b="1">
                <a:latin typeface="Times New Roman" panose="02020603050405020304" pitchFamily="18" charset="0"/>
                <a:cs typeface="Times New Roman" panose="02020603050405020304" pitchFamily="18" charset="0"/>
              </a:rPr>
              <a:t>ô gái Di-gan phóng</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khoáng và man dại</a:t>
            </a:r>
            <a:endParaRPr lang="en-US" sz="3200" b="1">
              <a:latin typeface="Times New Roman" pitchFamily="18" charset="0"/>
              <a:cs typeface="Times New Roman" pitchFamily="18" charset="0"/>
            </a:endParaRPr>
          </a:p>
        </p:txBody>
      </p:sp>
      <p:sp>
        <p:nvSpPr>
          <p:cNvPr id="11" name="Rounded Rectangle 10"/>
          <p:cNvSpPr/>
          <p:nvPr/>
        </p:nvSpPr>
        <p:spPr>
          <a:xfrm>
            <a:off x="2360506" y="4433829"/>
            <a:ext cx="6543235" cy="1219200"/>
          </a:xfrm>
          <a:prstGeom prst="roundRect">
            <a:avLst/>
          </a:prstGeom>
          <a:solidFill>
            <a:schemeClr val="bg2"/>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anose="02020603050405020304" pitchFamily="18" charset="0"/>
                <a:cs typeface="Times New Roman" panose="02020603050405020304" pitchFamily="18" charset="0"/>
              </a:rPr>
              <a:t>N</a:t>
            </a:r>
            <a:r>
              <a:rPr lang="vi-VN" sz="3200" b="1">
                <a:latin typeface="Times New Roman" panose="02020603050405020304" pitchFamily="18" charset="0"/>
                <a:cs typeface="Times New Roman" panose="02020603050405020304" pitchFamily="18" charset="0"/>
              </a:rPr>
              <a:t>gười mẹ phù sa của</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một vùng văn hóa xứ sở</a:t>
            </a:r>
            <a:endParaRPr lang="en-US" sz="3200" b="1">
              <a:latin typeface="Times New Roman" pitchFamily="18" charset="0"/>
              <a:cs typeface="Times New Roman" pitchFamily="18" charset="0"/>
            </a:endParaRPr>
          </a:p>
        </p:txBody>
      </p:sp>
      <p:sp>
        <p:nvSpPr>
          <p:cNvPr id="12" name="Rectangle 11"/>
          <p:cNvSpPr/>
          <p:nvPr/>
        </p:nvSpPr>
        <p:spPr>
          <a:xfrm>
            <a:off x="1524000" y="88854"/>
            <a:ext cx="5491889" cy="906851"/>
          </a:xfrm>
          <a:prstGeom prst="rect">
            <a:avLst/>
          </a:prstGeom>
          <a:solidFill>
            <a:schemeClr val="bg1">
              <a:lumMod val="95000"/>
              <a:alpha val="66000"/>
            </a:schemeClr>
          </a:solidFill>
        </p:spPr>
        <p:txBody>
          <a:bodyPr wrap="none">
            <a:spAutoFit/>
          </a:bodyPr>
          <a:lstStyle/>
          <a:p>
            <a:pPr marL="457200" indent="-457200" algn="ctr">
              <a:lnSpc>
                <a:spcPct val="170000"/>
              </a:lnSpc>
            </a:pPr>
            <a:r>
              <a:rPr lang="en-US" sz="3600" b="1">
                <a:solidFill>
                  <a:srgbClr val="FF0000"/>
                </a:solidFill>
                <a:latin typeface="Times New Roman" pitchFamily="18" charset="0"/>
                <a:cs typeface="Times New Roman" pitchFamily="18" charset="0"/>
              </a:rPr>
              <a:t>1. Thủy trình Hương giang</a:t>
            </a:r>
          </a:p>
        </p:txBody>
      </p:sp>
    </p:spTree>
    <p:extLst>
      <p:ext uri="{BB962C8B-B14F-4D97-AF65-F5344CB8AC3E}">
        <p14:creationId xmlns:p14="http://schemas.microsoft.com/office/powerpoint/2010/main" val="314540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1000" y="1828800"/>
            <a:ext cx="1889125" cy="3505200"/>
            <a:chOff x="685800" y="2209800"/>
            <a:chExt cx="1889125" cy="3200400"/>
          </a:xfrm>
        </p:grpSpPr>
        <p:grpSp>
          <p:nvGrpSpPr>
            <p:cNvPr id="3" name="Group 7"/>
            <p:cNvGrpSpPr>
              <a:grpSpLocks/>
            </p:cNvGrpSpPr>
            <p:nvPr/>
          </p:nvGrpSpPr>
          <p:grpSpPr bwMode="auto">
            <a:xfrm>
              <a:off x="685800" y="2209800"/>
              <a:ext cx="1889125" cy="3200400"/>
              <a:chOff x="60" y="2014"/>
              <a:chExt cx="1370" cy="1762"/>
            </a:xfrm>
          </p:grpSpPr>
          <p:sp>
            <p:nvSpPr>
              <p:cNvPr id="5" name="AutoShape 8"/>
              <p:cNvSpPr>
                <a:spLocks noChangeArrowheads="1"/>
              </p:cNvSpPr>
              <p:nvPr/>
            </p:nvSpPr>
            <p:spPr bwMode="gray">
              <a:xfrm>
                <a:off x="60" y="2016"/>
                <a:ext cx="1370" cy="1760"/>
              </a:xfrm>
              <a:prstGeom prst="roundRect">
                <a:avLst>
                  <a:gd name="adj" fmla="val 4806"/>
                </a:avLst>
              </a:prstGeom>
              <a:gradFill rotWithShape="1">
                <a:gsLst>
                  <a:gs pos="0">
                    <a:schemeClr val="accent1"/>
                  </a:gs>
                  <a:gs pos="100000">
                    <a:schemeClr val="accent1">
                      <a:gamma/>
                      <a:shade val="54902"/>
                      <a:invGamma/>
                    </a:schemeClr>
                  </a:gs>
                </a:gsLst>
                <a:lin ang="5400000" scaled="1"/>
              </a:gradFill>
              <a:ln w="9525">
                <a:noFill/>
                <a:round/>
                <a:headEnd/>
                <a:tailEnd/>
              </a:ln>
              <a:effectLst/>
              <a:scene3d>
                <a:camera prst="legacyPerspectiveRight">
                  <a:rot lat="0" lon="300000" rev="0"/>
                </a:camera>
                <a:lightRig rig="legacyFlat3" dir="r"/>
              </a:scene3d>
              <a:sp3d extrusionH="887400" prstMaterial="legacyPlastic">
                <a:bevelT w="13500" h="13500" prst="angle"/>
                <a:bevelB w="13500" h="13500" prst="angle"/>
                <a:extrusionClr>
                  <a:schemeClr val="accent1"/>
                </a:extrusionClr>
              </a:sp3d>
            </p:spPr>
            <p:txBody>
              <a:bodyPr wrap="none" anchor="ctr">
                <a:flatTx/>
              </a:bodyPr>
              <a:lstStyle/>
              <a:p>
                <a:pPr eaLnBrk="1" hangingPunct="1">
                  <a:defRPr/>
                </a:pPr>
                <a:endParaRPr lang="en-US">
                  <a:latin typeface="Arial" charset="0"/>
                  <a:cs typeface="Arial" charset="0"/>
                </a:endParaRPr>
              </a:p>
            </p:txBody>
          </p:sp>
          <p:sp>
            <p:nvSpPr>
              <p:cNvPr id="6" name="Line 9"/>
              <p:cNvSpPr>
                <a:spLocks noChangeShapeType="1"/>
              </p:cNvSpPr>
              <p:nvPr/>
            </p:nvSpPr>
            <p:spPr bwMode="gray">
              <a:xfrm flipV="1">
                <a:off x="134" y="2014"/>
                <a:ext cx="1222" cy="16"/>
              </a:xfrm>
              <a:prstGeom prst="line">
                <a:avLst/>
              </a:prstGeom>
              <a:noFill/>
              <a:ln w="9525">
                <a:solidFill>
                  <a:srgbClr val="F8F8F8">
                    <a:alpha val="30196"/>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Freeform 10"/>
              <p:cNvSpPr>
                <a:spLocks/>
              </p:cNvSpPr>
              <p:nvPr/>
            </p:nvSpPr>
            <p:spPr bwMode="gray">
              <a:xfrm rot="60000" flipV="1">
                <a:off x="86" y="3728"/>
                <a:ext cx="1334" cy="47"/>
              </a:xfrm>
              <a:custGeom>
                <a:avLst/>
                <a:gdLst>
                  <a:gd name="T0" fmla="*/ 0 w 1318"/>
                  <a:gd name="T1" fmla="*/ 1756 h 19"/>
                  <a:gd name="T2" fmla="*/ 77 w 1318"/>
                  <a:gd name="T3" fmla="*/ 0 h 19"/>
                  <a:gd name="T4" fmla="*/ 1327 w 1318"/>
                  <a:gd name="T5" fmla="*/ 0 h 19"/>
                  <a:gd name="T6" fmla="*/ 1400 w 1318"/>
                  <a:gd name="T7" fmla="*/ 1756 h 19"/>
                  <a:gd name="T8" fmla="*/ 0 60000 65536"/>
                  <a:gd name="T9" fmla="*/ 0 60000 65536"/>
                  <a:gd name="T10" fmla="*/ 0 60000 65536"/>
                  <a:gd name="T11" fmla="*/ 0 60000 65536"/>
                  <a:gd name="T12" fmla="*/ 0 w 1318"/>
                  <a:gd name="T13" fmla="*/ 0 h 19"/>
                  <a:gd name="T14" fmla="*/ 1318 w 1318"/>
                  <a:gd name="T15" fmla="*/ 19 h 19"/>
                </a:gdLst>
                <a:ahLst/>
                <a:cxnLst>
                  <a:cxn ang="T8">
                    <a:pos x="T0" y="T1"/>
                  </a:cxn>
                  <a:cxn ang="T9">
                    <a:pos x="T2" y="T3"/>
                  </a:cxn>
                  <a:cxn ang="T10">
                    <a:pos x="T4" y="T5"/>
                  </a:cxn>
                  <a:cxn ang="T11">
                    <a:pos x="T6" y="T7"/>
                  </a:cxn>
                </a:cxnLst>
                <a:rect l="T12" t="T13" r="T14" b="T15"/>
                <a:pathLst>
                  <a:path w="1318" h="19">
                    <a:moveTo>
                      <a:pt x="0" y="19"/>
                    </a:moveTo>
                    <a:cubicBezTo>
                      <a:pt x="12" y="16"/>
                      <a:pt x="12" y="1"/>
                      <a:pt x="72" y="0"/>
                    </a:cubicBezTo>
                    <a:lnTo>
                      <a:pt x="1249" y="0"/>
                    </a:lnTo>
                    <a:cubicBezTo>
                      <a:pt x="1305" y="1"/>
                      <a:pt x="1304" y="15"/>
                      <a:pt x="1318" y="19"/>
                    </a:cubicBezTo>
                  </a:path>
                </a:pathLst>
              </a:custGeom>
              <a:noFill/>
              <a:ln w="9525">
                <a:solidFill>
                  <a:srgbClr val="FFFFFF">
                    <a:alpha val="20000"/>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 name="Text Box 4"/>
            <p:cNvSpPr txBox="1">
              <a:spLocks noChangeArrowheads="1"/>
            </p:cNvSpPr>
            <p:nvPr/>
          </p:nvSpPr>
          <p:spPr bwMode="gray">
            <a:xfrm>
              <a:off x="765717" y="2472988"/>
              <a:ext cx="16557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solidFill>
                    <a:srgbClr val="F8F8F8"/>
                  </a:solidFill>
                  <a:latin typeface="Times New Roman" panose="02020603050405020304" pitchFamily="18" charset="0"/>
                  <a:cs typeface="Times New Roman" panose="02020603050405020304" pitchFamily="18" charset="0"/>
                </a:rPr>
                <a:t>a. Sông Hương ở thượng nguồn</a:t>
              </a:r>
            </a:p>
          </p:txBody>
        </p:sp>
      </p:grpSp>
      <p:sp>
        <p:nvSpPr>
          <p:cNvPr id="9" name="Title 1"/>
          <p:cNvSpPr>
            <a:spLocks noGrp="1"/>
          </p:cNvSpPr>
          <p:nvPr>
            <p:ph type="title"/>
          </p:nvPr>
        </p:nvSpPr>
        <p:spPr>
          <a:xfrm>
            <a:off x="2667000" y="1643377"/>
            <a:ext cx="5982929" cy="2496696"/>
          </a:xfrm>
          <a:solidFill>
            <a:schemeClr val="accent4">
              <a:lumMod val="20000"/>
              <a:lumOff val="80000"/>
              <a:alpha val="80000"/>
            </a:schemeClr>
          </a:solidFill>
        </p:spPr>
        <p:txBody>
          <a:bodyPr>
            <a:noAutofit/>
          </a:bodyPr>
          <a:lstStyle/>
          <a:p>
            <a:pPr algn="just"/>
            <a:r>
              <a:rPr lang="vi-VN" sz="3200" b="1" dirty="0">
                <a:latin typeface="Times New Roman" panose="02020603050405020304" pitchFamily="18" charset="0"/>
                <a:cs typeface="Times New Roman" panose="02020603050405020304" pitchFamily="18" charset="0"/>
              </a:rPr>
              <a:t>=&gt; Liên tưởng kì thú, ngôn từ gợi cảm, thủ pháp điệp cấu trúc kết hợp động từ mạnh cùng nghệ thuật </a:t>
            </a:r>
            <a:r>
              <a:rPr lang="vi-VN" sz="3200" b="1">
                <a:latin typeface="Times New Roman" panose="02020603050405020304" pitchFamily="18" charset="0"/>
                <a:cs typeface="Times New Roman" panose="02020603050405020304" pitchFamily="18" charset="0"/>
              </a:rPr>
              <a:t>nhân hóa, </a:t>
            </a:r>
            <a:r>
              <a:rPr lang="vi-VN" sz="3200" b="1" dirty="0">
                <a:latin typeface="Times New Roman" panose="02020603050405020304" pitchFamily="18" charset="0"/>
                <a:cs typeface="Times New Roman" panose="02020603050405020304" pitchFamily="18" charset="0"/>
              </a:rPr>
              <a:t>so sánh tài hoa và táo </a:t>
            </a:r>
            <a:r>
              <a:rPr lang="vi-VN" sz="3200" b="1">
                <a:latin typeface="Times New Roman" panose="02020603050405020304" pitchFamily="18" charset="0"/>
                <a:cs typeface="Times New Roman" panose="02020603050405020304" pitchFamily="18" charset="0"/>
              </a:rPr>
              <a:t>bạo.</a:t>
            </a:r>
            <a:endParaRPr lang="en-US" sz="3200" b="1" dirty="0">
              <a:latin typeface="Times New Roman" pitchFamily="18" charset="0"/>
              <a:cs typeface="Times New Roman" pitchFamily="18" charset="0"/>
            </a:endParaRPr>
          </a:p>
        </p:txBody>
      </p:sp>
      <p:sp>
        <p:nvSpPr>
          <p:cNvPr id="10" name="Rectangle 9"/>
          <p:cNvSpPr/>
          <p:nvPr/>
        </p:nvSpPr>
        <p:spPr>
          <a:xfrm>
            <a:off x="2630129" y="4221540"/>
            <a:ext cx="6019800" cy="1569660"/>
          </a:xfrm>
          <a:prstGeom prst="rect">
            <a:avLst/>
          </a:prstGeom>
          <a:solidFill>
            <a:schemeClr val="accent4">
              <a:lumMod val="20000"/>
              <a:lumOff val="80000"/>
              <a:alpha val="69000"/>
            </a:schemeClr>
          </a:solidFill>
        </p:spPr>
        <p:txBody>
          <a:bodyPr wrap="square">
            <a:spAutoFit/>
          </a:bodyPr>
          <a:lstStyle/>
          <a:p>
            <a:r>
              <a:rPr lang="vi-VN" sz="3200" b="1">
                <a:solidFill>
                  <a:srgbClr val="7030A0"/>
                </a:solidFill>
                <a:latin typeface="Times New Roman" panose="02020603050405020304" pitchFamily="18" charset="0"/>
                <a:cs typeface="Times New Roman" panose="02020603050405020304" pitchFamily="18" charset="0"/>
              </a:rPr>
              <a:t>=&gt;Sông Hương ở vùng thượng lưu toát lên vẻ đẹp sức s</a:t>
            </a:r>
            <a:r>
              <a:rPr lang="en-US" sz="3200" b="1">
                <a:solidFill>
                  <a:srgbClr val="7030A0"/>
                </a:solidFill>
                <a:latin typeface="Times New Roman" panose="02020603050405020304" pitchFamily="18" charset="0"/>
                <a:cs typeface="Times New Roman" panose="02020603050405020304" pitchFamily="18" charset="0"/>
              </a:rPr>
              <a:t>ố</a:t>
            </a:r>
            <a:r>
              <a:rPr lang="vi-VN" sz="3200" b="1">
                <a:solidFill>
                  <a:srgbClr val="7030A0"/>
                </a:solidFill>
                <a:latin typeface="Times New Roman" panose="02020603050405020304" pitchFamily="18" charset="0"/>
                <a:cs typeface="Times New Roman" panose="02020603050405020304" pitchFamily="18" charset="0"/>
              </a:rPr>
              <a:t>ng mãnh liệt,</a:t>
            </a:r>
            <a:r>
              <a:rPr lang="en-US" sz="3200" b="1">
                <a:solidFill>
                  <a:srgbClr val="7030A0"/>
                </a:solidFill>
                <a:latin typeface="Times New Roman" panose="02020603050405020304" pitchFamily="18" charset="0"/>
                <a:cs typeface="Times New Roman" panose="02020603050405020304" pitchFamily="18" charset="0"/>
              </a:rPr>
              <a:t> </a:t>
            </a:r>
            <a:r>
              <a:rPr lang="vi-VN" sz="3200" b="1">
                <a:solidFill>
                  <a:srgbClr val="7030A0"/>
                </a:solidFill>
                <a:latin typeface="Times New Roman" panose="02020603050405020304" pitchFamily="18" charset="0"/>
                <a:cs typeface="Times New Roman" panose="02020603050405020304" pitchFamily="18" charset="0"/>
              </a:rPr>
              <a:t>hoang dại, đầy cá tính.</a:t>
            </a:r>
            <a:endParaRPr lang="en-US" sz="3200">
              <a:solidFill>
                <a:srgbClr val="7030A0"/>
              </a:solidFill>
            </a:endParaRPr>
          </a:p>
        </p:txBody>
      </p:sp>
      <p:sp>
        <p:nvSpPr>
          <p:cNvPr id="11" name="Rectangle 10"/>
          <p:cNvSpPr/>
          <p:nvPr/>
        </p:nvSpPr>
        <p:spPr>
          <a:xfrm>
            <a:off x="1524000" y="88854"/>
            <a:ext cx="5491889" cy="906851"/>
          </a:xfrm>
          <a:prstGeom prst="rect">
            <a:avLst/>
          </a:prstGeom>
          <a:solidFill>
            <a:schemeClr val="bg1">
              <a:lumMod val="95000"/>
              <a:alpha val="66000"/>
            </a:schemeClr>
          </a:solidFill>
        </p:spPr>
        <p:txBody>
          <a:bodyPr wrap="none">
            <a:spAutoFit/>
          </a:bodyPr>
          <a:lstStyle/>
          <a:p>
            <a:pPr marL="457200" indent="-457200" algn="ctr">
              <a:lnSpc>
                <a:spcPct val="170000"/>
              </a:lnSpc>
            </a:pPr>
            <a:r>
              <a:rPr lang="en-US" sz="3600" b="1">
                <a:solidFill>
                  <a:srgbClr val="FF0000"/>
                </a:solidFill>
                <a:latin typeface="Times New Roman" pitchFamily="18" charset="0"/>
                <a:cs typeface="Times New Roman" pitchFamily="18" charset="0"/>
              </a:rPr>
              <a:t>1. Thủy trình Hương giang</a:t>
            </a:r>
          </a:p>
        </p:txBody>
      </p:sp>
    </p:spTree>
    <p:extLst>
      <p:ext uri="{BB962C8B-B14F-4D97-AF65-F5344CB8AC3E}">
        <p14:creationId xmlns:p14="http://schemas.microsoft.com/office/powerpoint/2010/main" val="7018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2666</TotalTime>
  <Words>730</Words>
  <Application>Microsoft Office PowerPoint</Application>
  <PresentationFormat>Trình chiếu Trên màn hình (4:3)</PresentationFormat>
  <Paragraphs>68</Paragraphs>
  <Slides>22</Slides>
  <Notes>0</Notes>
  <HiddenSlides>0</HiddenSlides>
  <MMClips>0</MMClips>
  <ScaleCrop>false</ScaleCrop>
  <HeadingPairs>
    <vt:vector size="4" baseType="variant">
      <vt:variant>
        <vt:lpstr>Chủ đề</vt:lpstr>
      </vt:variant>
      <vt:variant>
        <vt:i4>1</vt:i4>
      </vt:variant>
      <vt:variant>
        <vt:lpstr>Tiêu đề Bản chiếu</vt:lpstr>
      </vt:variant>
      <vt:variant>
        <vt:i4>22</vt:i4>
      </vt:variant>
    </vt:vector>
  </HeadingPairs>
  <TitlesOfParts>
    <vt:vector size="23" baseType="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=&gt; Liên tưởng kì thú, ngôn từ gợi cảm, thủ pháp điệp cấu trúc kết hợp động từ mạnh cùng nghệ thuật nhân hóa, so sánh tài hoa và táo bạo.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III. Tổng kết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Vu</cp:lastModifiedBy>
  <cp:revision>190</cp:revision>
  <dcterms:created xsi:type="dcterms:W3CDTF">2017-10-02T09:34:29Z</dcterms:created>
  <dcterms:modified xsi:type="dcterms:W3CDTF">2021-12-26T06:23:00Z</dcterms:modified>
</cp:coreProperties>
</file>